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9144000" cy="5143500" type="screen16x9"/>
  <p:notesSz cx="6858000" cy="9144000"/>
  <p:embeddedFontLst>
    <p:embeddedFont>
      <p:font typeface="Dela Gothic One" panose="020B0604020202020204" charset="-128"/>
      <p:regular r:id="rId51"/>
    </p:embeddedFont>
    <p:embeddedFont>
      <p:font typeface="Calibri" panose="020F0502020204030204" pitchFamily="34" charset="0"/>
      <p:regular r:id="rId52"/>
      <p:bold r:id="rId53"/>
      <p:italic r:id="rId54"/>
      <p:boldItalic r:id="rId55"/>
    </p:embeddedFont>
    <p:embeddedFont>
      <p:font typeface="Fira Sans Extra Condensed Medium" panose="020B0604020202020204" charset="0"/>
      <p:regular r:id="rId56"/>
      <p:bold r:id="rId57"/>
      <p:italic r:id="rId58"/>
      <p:boldItalic r:id="rId59"/>
    </p:embeddedFont>
    <p:embeddedFont>
      <p:font typeface="Josefin Sans" pitchFamily="2" charset="0"/>
      <p:regular r:id="rId60"/>
      <p:bold r:id="rId61"/>
      <p:italic r:id="rId62"/>
      <p:boldItalic r:id="rId63"/>
    </p:embeddedFont>
    <p:embeddedFont>
      <p:font typeface="Josefin Sans ExtraLight" panose="020B0604020202020204" charset="0"/>
      <p:regular r:id="rId64"/>
      <p:bold r:id="rId65"/>
      <p:italic r:id="rId66"/>
      <p:boldItalic r:id="rId67"/>
    </p:embeddedFont>
    <p:embeddedFont>
      <p:font typeface="Josefin Sans Light" pitchFamily="2" charset="0"/>
      <p:regular r:id="rId68"/>
      <p:bold r:id="rId69"/>
      <p:italic r:id="rId70"/>
      <p:boldItalic r:id="rId71"/>
    </p:embeddedFont>
    <p:embeddedFont>
      <p:font typeface="Josefin Sans Medium" panose="020B0604020202020204" charset="0"/>
      <p:regular r:id="rId72"/>
      <p:bold r:id="rId73"/>
      <p:italic r:id="rId74"/>
      <p:boldItalic r:id="rId75"/>
    </p:embeddedFont>
    <p:embeddedFont>
      <p:font typeface="Josefin Sans SemiBold" pitchFamily="2" charset="0"/>
      <p:regular r:id="rId76"/>
      <p:bold r:id="rId77"/>
      <p:italic r:id="rId78"/>
      <p:boldItalic r:id="rId79"/>
    </p:embeddedFont>
    <p:embeddedFont>
      <p:font typeface="Roboto Condensed Light" panose="02000000000000000000" pitchFamily="2" charset="0"/>
      <p:regular r:id="rId80"/>
      <p:italic r:id="rId81"/>
    </p:embeddedFont>
    <p:embeddedFont>
      <p:font typeface="Trebuchet MS" panose="020B0603020202020204" pitchFamily="34"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A3A2AE-FEDD-439E-B40B-AB4459B7079B}">
  <a:tblStyle styleId="{7BA3A2AE-FEDD-439E-B40B-AB4459B707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56F92B7-DBAF-48A7-A0C5-2B0DC9D83699}"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8" d="100"/>
          <a:sy n="128" d="100"/>
        </p:scale>
        <p:origin x="580"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84" Type="http://schemas.openxmlformats.org/officeDocument/2006/relationships/font" Target="fonts/font34.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font" Target="fonts/font29.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font" Target="fonts/font30.fntdata"/><Relationship Id="rId85" Type="http://schemas.openxmlformats.org/officeDocument/2006/relationships/font" Target="fonts/font3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openxmlformats.org/officeDocument/2006/relationships/font" Target="fonts/font33.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font" Target="fonts/font31.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6.xml"/><Relationship Id="rId71"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6.fntdata"/><Relationship Id="rId87" Type="http://schemas.openxmlformats.org/officeDocument/2006/relationships/viewProps" Target="viewProps.xml"/><Relationship Id="rId61" Type="http://schemas.openxmlformats.org/officeDocument/2006/relationships/font" Target="fonts/font11.fntdata"/><Relationship Id="rId82" Type="http://schemas.openxmlformats.org/officeDocument/2006/relationships/font" Target="fonts/font32.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29ed21f194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29ed21f194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While sift is able to detect fraudulent listings and sellers, these measures do not extend to phishing scams.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Unfortunately, Carousell's current fraud detection system, called Sift, is not equipped to detect these types of scams. This is because Sift was trained to identify suspicious seller behavior via their listings, and phishing scams operate outside of this system.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This creates a significant gap for bad actors to thrive and leaves both buyers and sellers vulnerable to these types of scams. In fact, the number and severity of e-commerce scams on Carousell's platform have been increasing since 2019, which is a clear indication that Sift is lacking in detecting shifts in e-commerce scams.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Therefore, Carousell must take action to address this issue and implement measures to protect its users from phishing scams. This may involve investing in new fraud detection technology that can detect and prevent phishing scams, as well as educating users about the risks of phishing and how to avoid falling victim to these types of scams.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In conclusion, it is essential for Carousell to address the issue of phishing scams on its platform. By implementing new measures to detect and prevent these types of scams, Carousell can help protect its users and maintain the trust of its community. Thank you for listening.</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29ed21f194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29ed21f194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29ed21f194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29ed21f194_1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While sift is able to detect fraudulent listings and sellers, these measures do not extend to phishing scams. </a:t>
            </a:r>
            <a:endParaRPr/>
          </a:p>
          <a:p>
            <a:pPr marL="0" lvl="0" indent="0" algn="l" rtl="0">
              <a:spcBef>
                <a:spcPts val="0"/>
              </a:spcBef>
              <a:spcAft>
                <a:spcPts val="0"/>
              </a:spcAft>
              <a:buNone/>
            </a:pPr>
            <a:endParaRPr/>
          </a:p>
          <a:p>
            <a:pPr marL="0" lvl="0" indent="0" algn="l" rtl="0">
              <a:spcBef>
                <a:spcPts val="0"/>
              </a:spcBef>
              <a:spcAft>
                <a:spcPts val="0"/>
              </a:spcAft>
              <a:buNone/>
            </a:pPr>
            <a:r>
              <a:rPr lang="en"/>
              <a:t>Unfortunately, Carousell's current fraud detection system, called Sift, is not equipped to detect these types of scams. This is because Sift was trained to identify suspicious seller behavior via their listings, and phishing scams operate outside of this system.</a:t>
            </a:r>
            <a:endParaRPr/>
          </a:p>
          <a:p>
            <a:pPr marL="0" lvl="0" indent="0" algn="l" rtl="0">
              <a:spcBef>
                <a:spcPts val="0"/>
              </a:spcBef>
              <a:spcAft>
                <a:spcPts val="0"/>
              </a:spcAft>
              <a:buNone/>
            </a:pPr>
            <a:endParaRPr/>
          </a:p>
          <a:p>
            <a:pPr marL="0" lvl="0" indent="0" algn="l" rtl="0">
              <a:spcBef>
                <a:spcPts val="0"/>
              </a:spcBef>
              <a:spcAft>
                <a:spcPts val="0"/>
              </a:spcAft>
              <a:buNone/>
            </a:pPr>
            <a:r>
              <a:rPr lang="en"/>
              <a:t>This creates a significant gap for bad actors to thrive and leaves both buyers and sellers vulnerable to these types of scams. In fact, the number and severity of e-commerce scams on Carousell's platform have been increasing since 2019, which is a clear indication that Sift is lacking in detecting shifts in e-commerce scams.</a:t>
            </a:r>
            <a:endParaRPr/>
          </a:p>
          <a:p>
            <a:pPr marL="0" lvl="0" indent="0" algn="l" rtl="0">
              <a:spcBef>
                <a:spcPts val="0"/>
              </a:spcBef>
              <a:spcAft>
                <a:spcPts val="0"/>
              </a:spcAft>
              <a:buNone/>
            </a:pPr>
            <a:endParaRPr/>
          </a:p>
          <a:p>
            <a:pPr marL="0" lvl="0" indent="0" algn="l" rtl="0">
              <a:spcBef>
                <a:spcPts val="0"/>
              </a:spcBef>
              <a:spcAft>
                <a:spcPts val="0"/>
              </a:spcAft>
              <a:buNone/>
            </a:pPr>
            <a:r>
              <a:rPr lang="en"/>
              <a:t>Therefore, Carousell must take action to address this issue and implement measures to protect its users from phishing scams. This may involve investing in new fraud detection technology that can detect and prevent phishing scams, as well as educating users about the risks of phishing and how to avoid falling victim to these types of scams.</a:t>
            </a:r>
            <a:endParaRPr/>
          </a:p>
          <a:p>
            <a:pPr marL="0" lvl="0" indent="0" algn="l" rtl="0">
              <a:spcBef>
                <a:spcPts val="0"/>
              </a:spcBef>
              <a:spcAft>
                <a:spcPts val="0"/>
              </a:spcAft>
              <a:buNone/>
            </a:pPr>
            <a:endParaRPr/>
          </a:p>
          <a:p>
            <a:pPr marL="0" lvl="0" indent="0" algn="l" rtl="0">
              <a:spcBef>
                <a:spcPts val="0"/>
              </a:spcBef>
              <a:spcAft>
                <a:spcPts val="0"/>
              </a:spcAft>
              <a:buNone/>
            </a:pPr>
            <a:r>
              <a:rPr lang="en"/>
              <a:t>In conclusion, it is essential for Carousell to address the issue of phishing scams on its platform. By implementing new measures to detect and prevent these types of scams, Carousell can help protect its users and maintain the trust of its community. Thank you for listening.</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29ed21f194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29ed21f194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29ed21f194_1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29ed21f194_1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29ed21f194_1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29ed21f194_1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29ed21f194_1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229ed21f194_1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29ed21f194_1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29ed21f194_1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a deeper understanding of how analytics pipeline works and the strong capabilities of predicting if a given URL or QR code is malicious or not, we will now showcase how we develop our analytics pipeline and following that, we will explain how Carousell can utilise the predicted information to solve their problems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c788e9a590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c788e9a590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29ed21f19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29ed21f19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c788e9a59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c788e9a59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29e9e83da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29e9e83da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229e9e83dab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229e9e83dab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229ed21f194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229ed21f194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For each of the 2-layer models, we conducted a train-test split of the respective datasets in the ratio 70:30. The Accuracy, False Positive Rate (FPR), False Negative Rate (FNR), Precision, and Recall of balanced test datasets were recorded and compared. </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a:t>False Negative: The number of phishing cases classified as legitimate by the model </a:t>
            </a:r>
            <a:endParaRPr/>
          </a:p>
          <a:p>
            <a:pPr marL="0" lvl="0" indent="0" algn="l" rtl="0">
              <a:spcBef>
                <a:spcPts val="0"/>
              </a:spcBef>
              <a:spcAft>
                <a:spcPts val="0"/>
              </a:spcAft>
              <a:buNone/>
            </a:pPr>
            <a:endParaRPr/>
          </a:p>
          <a:p>
            <a:pPr marL="0" lvl="0" indent="0" algn="l" rtl="0">
              <a:spcBef>
                <a:spcPts val="0"/>
              </a:spcBef>
              <a:spcAft>
                <a:spcPts val="0"/>
              </a:spcAft>
              <a:buNone/>
            </a:pPr>
            <a:r>
              <a:rPr lang="en"/>
              <a:t>False Positive: The number of legitimate cases classified as phishing by the model. </a:t>
            </a:r>
            <a:endParaRPr/>
          </a:p>
          <a:p>
            <a:pPr marL="0" lvl="0" indent="0" algn="l" rtl="0">
              <a:spcBef>
                <a:spcPts val="0"/>
              </a:spcBef>
              <a:spcAft>
                <a:spcPts val="0"/>
              </a:spcAft>
              <a:buNone/>
            </a:pPr>
            <a:endParaRPr/>
          </a:p>
          <a:p>
            <a:pPr marL="0" lvl="0" indent="0" algn="l" rtl="0">
              <a:spcBef>
                <a:spcPts val="0"/>
              </a:spcBef>
              <a:spcAft>
                <a:spcPts val="0"/>
              </a:spcAft>
              <a:buNone/>
            </a:pPr>
            <a:r>
              <a:rPr lang="en"/>
              <a:t>False Positive Rate = False Positive / (True Negative + False Positive)</a:t>
            </a:r>
            <a:endParaRPr/>
          </a:p>
          <a:p>
            <a:pPr marL="0" lvl="0" indent="0" algn="l" rtl="0">
              <a:spcBef>
                <a:spcPts val="0"/>
              </a:spcBef>
              <a:spcAft>
                <a:spcPts val="0"/>
              </a:spcAft>
              <a:buNone/>
            </a:pPr>
            <a:endParaRPr/>
          </a:p>
          <a:p>
            <a:pPr marL="0" lvl="0" indent="0" algn="l" rtl="0">
              <a:spcBef>
                <a:spcPts val="0"/>
              </a:spcBef>
              <a:spcAft>
                <a:spcPts val="0"/>
              </a:spcAft>
              <a:buNone/>
            </a:pPr>
            <a:r>
              <a:rPr lang="en"/>
              <a:t>False Negative Rate = False Negative / (True Positive +  False Negative)</a:t>
            </a:r>
            <a:endParaRPr/>
          </a:p>
          <a:p>
            <a:pPr marL="0" lvl="0" indent="0" algn="l" rtl="0">
              <a:spcBef>
                <a:spcPts val="0"/>
              </a:spcBef>
              <a:spcAft>
                <a:spcPts val="0"/>
              </a:spcAft>
              <a:buNone/>
            </a:pPr>
            <a:endParaRPr/>
          </a:p>
          <a:p>
            <a:pPr marL="0" lvl="0" indent="0" algn="l" rtl="0">
              <a:spcBef>
                <a:spcPts val="0"/>
              </a:spcBef>
              <a:spcAft>
                <a:spcPts val="0"/>
              </a:spcAft>
              <a:buNone/>
            </a:pPr>
            <a:r>
              <a:rPr lang="en"/>
              <a:t>Precision = True Positive / (True Positive + False Positive),</a:t>
            </a:r>
            <a:endParaRPr/>
          </a:p>
          <a:p>
            <a:pPr marL="0" lvl="0" indent="0" algn="l" rtl="0">
              <a:spcBef>
                <a:spcPts val="0"/>
              </a:spcBef>
              <a:spcAft>
                <a:spcPts val="0"/>
              </a:spcAft>
              <a:buNone/>
            </a:pPr>
            <a:r>
              <a:rPr lang="en"/>
              <a:t>measuring the proportion of true positive results among the total number of positive predictions made by a model.</a:t>
            </a:r>
            <a:endParaRPr/>
          </a:p>
          <a:p>
            <a:pPr marL="0" lvl="0" indent="0" algn="l" rtl="0">
              <a:spcBef>
                <a:spcPts val="0"/>
              </a:spcBef>
              <a:spcAft>
                <a:spcPts val="0"/>
              </a:spcAft>
              <a:buNone/>
            </a:pPr>
            <a:endParaRPr/>
          </a:p>
          <a:p>
            <a:pPr marL="0" lvl="0" indent="0" algn="l" rtl="0">
              <a:spcBef>
                <a:spcPts val="0"/>
              </a:spcBef>
              <a:spcAft>
                <a:spcPts val="0"/>
              </a:spcAft>
              <a:buNone/>
            </a:pPr>
            <a:r>
              <a:rPr lang="en"/>
              <a:t>Recall = True Positive / (True Positive + False Negative),</a:t>
            </a:r>
            <a:endParaRPr/>
          </a:p>
          <a:p>
            <a:pPr marL="0" lvl="0" indent="0" algn="l" rtl="0">
              <a:spcBef>
                <a:spcPts val="0"/>
              </a:spcBef>
              <a:spcAft>
                <a:spcPts val="0"/>
              </a:spcAft>
              <a:buNone/>
            </a:pPr>
            <a:r>
              <a:rPr lang="en"/>
              <a:t>measuring the proportion of true positive results among the total number of actual positive cases in the dataset.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29ed21f194_2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29ed21f194_2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For each of the 2-layer models, we conducted a train-test split of the respective datasets in the ratio 70:30. The Accuracy, False Positive Rate (FPR), False Negative Rate (FNR), Precision, and Recall of balanced test datasets were recorded and compared. </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Based on the comparison metrics table (Table 2), it shows that Neural Network has a higher accuracy (90.17%) and recall (87.41%) among the other 2 models. Even though the Neural Network model has a slightly higher false positive rate (7.47%) and lower precision (90.10%) than Random Forest model, having a lower false negative rate (9.90%) and higher accuracy is the main priority when detecting malicious URLs. With that said, the Neural Network model produces better performance in all other metrics as compared to the other 2 models. Therefore, Neural Network would be the optimal model selection for the detection of malicious URLs. </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229ed21f194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229ed21f194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As mentioned in our proposed solution, the </a:t>
            </a:r>
            <a:r>
              <a:rPr lang="en" sz="1200" b="1">
                <a:solidFill>
                  <a:schemeClr val="dk1"/>
                </a:solidFill>
                <a:latin typeface="Times New Roman"/>
                <a:ea typeface="Times New Roman"/>
                <a:cs typeface="Times New Roman"/>
                <a:sym typeface="Times New Roman"/>
              </a:rPr>
              <a:t>false negative rate (FNR) must be minimised</a:t>
            </a:r>
            <a:r>
              <a:rPr lang="en" sz="1200">
                <a:solidFill>
                  <a:schemeClr val="dk1"/>
                </a:solidFill>
                <a:latin typeface="Times New Roman"/>
                <a:ea typeface="Times New Roman"/>
                <a:cs typeface="Times New Roman"/>
                <a:sym typeface="Times New Roman"/>
              </a:rPr>
              <a:t>. To reduce the FNR, </a:t>
            </a:r>
            <a:r>
              <a:rPr lang="en" sz="1200" b="1">
                <a:solidFill>
                  <a:schemeClr val="dk1"/>
                </a:solidFill>
                <a:latin typeface="Times New Roman"/>
                <a:ea typeface="Times New Roman"/>
                <a:cs typeface="Times New Roman"/>
                <a:sym typeface="Times New Roman"/>
              </a:rPr>
              <a:t>we adjusted the threshold</a:t>
            </a:r>
            <a:r>
              <a:rPr lang="en" sz="1200">
                <a:solidFill>
                  <a:schemeClr val="dk1"/>
                </a:solidFill>
                <a:latin typeface="Times New Roman"/>
                <a:ea typeface="Times New Roman"/>
                <a:cs typeface="Times New Roman"/>
                <a:sym typeface="Times New Roman"/>
              </a:rPr>
              <a:t> for the Neural Network model which changes the minimum value required to classify an output as phishing or legitimate. We found an optimal threshold value by testing different threshold values for the Neural Network model and found that the </a:t>
            </a:r>
            <a:r>
              <a:rPr lang="en" sz="1200" b="1">
                <a:solidFill>
                  <a:schemeClr val="dk1"/>
                </a:solidFill>
                <a:latin typeface="Times New Roman"/>
                <a:ea typeface="Times New Roman"/>
                <a:cs typeface="Times New Roman"/>
                <a:sym typeface="Times New Roman"/>
              </a:rPr>
              <a:t>threshold value of 0.1</a:t>
            </a:r>
            <a:r>
              <a:rPr lang="en" sz="1200">
                <a:solidFill>
                  <a:schemeClr val="dk1"/>
                </a:solidFill>
                <a:latin typeface="Times New Roman"/>
                <a:ea typeface="Times New Roman"/>
                <a:cs typeface="Times New Roman"/>
                <a:sym typeface="Times New Roman"/>
              </a:rPr>
              <a:t> gives one of the lowest FNR while having the highest accuracy for this cutoff value (Appendix F). Thus, a threshold of 0.1 will be used to build the final Neural Network model and the following shows the resulting metrics of our final model,</a:t>
            </a:r>
            <a:endParaRPr sz="120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29ed21f194_2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229ed21f194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Upon comparison (Table 4), </a:t>
            </a:r>
            <a:r>
              <a:rPr lang="en" sz="1200" b="1">
                <a:solidFill>
                  <a:schemeClr val="dk1"/>
                </a:solidFill>
                <a:latin typeface="Times New Roman"/>
                <a:ea typeface="Times New Roman"/>
                <a:cs typeface="Times New Roman"/>
                <a:sym typeface="Times New Roman"/>
              </a:rPr>
              <a:t>Random Forest was selected as the best model </a:t>
            </a:r>
            <a:r>
              <a:rPr lang="en" sz="1200">
                <a:solidFill>
                  <a:schemeClr val="dk1"/>
                </a:solidFill>
                <a:latin typeface="Times New Roman"/>
                <a:ea typeface="Times New Roman"/>
                <a:cs typeface="Times New Roman"/>
                <a:sym typeface="Times New Roman"/>
              </a:rPr>
              <a:t>choice for detecting malicious websites. </a:t>
            </a:r>
            <a:r>
              <a:rPr lang="en" sz="1200" b="1">
                <a:solidFill>
                  <a:schemeClr val="dk1"/>
                </a:solidFill>
                <a:latin typeface="Times New Roman"/>
                <a:ea typeface="Times New Roman"/>
                <a:cs typeface="Times New Roman"/>
                <a:sym typeface="Times New Roman"/>
              </a:rPr>
              <a:t>Random Forest has the highest overall accuracy (91.80%)</a:t>
            </a:r>
            <a:r>
              <a:rPr lang="en" sz="1200">
                <a:solidFill>
                  <a:schemeClr val="dk1"/>
                </a:solidFill>
                <a:latin typeface="Times New Roman"/>
                <a:ea typeface="Times New Roman"/>
                <a:cs typeface="Times New Roman"/>
                <a:sym typeface="Times New Roman"/>
              </a:rPr>
              <a:t> among the 3 models while </a:t>
            </a:r>
            <a:r>
              <a:rPr lang="en" sz="1200" b="1">
                <a:solidFill>
                  <a:schemeClr val="dk1"/>
                </a:solidFill>
                <a:latin typeface="Times New Roman"/>
                <a:ea typeface="Times New Roman"/>
                <a:cs typeface="Times New Roman"/>
                <a:sym typeface="Times New Roman"/>
              </a:rPr>
              <a:t>still having a relatively high precision (92.48%) and recall (88.70%).</a:t>
            </a:r>
            <a:r>
              <a:rPr lang="en" sz="1200">
                <a:solidFill>
                  <a:schemeClr val="dk1"/>
                </a:solidFill>
                <a:latin typeface="Times New Roman"/>
                <a:ea typeface="Times New Roman"/>
                <a:cs typeface="Times New Roman"/>
                <a:sym typeface="Times New Roman"/>
              </a:rPr>
              <a:t> </a:t>
            </a:r>
            <a:r>
              <a:rPr lang="en" sz="1200" b="1">
                <a:solidFill>
                  <a:schemeClr val="dk1"/>
                </a:solidFill>
                <a:latin typeface="Times New Roman"/>
                <a:ea typeface="Times New Roman"/>
                <a:cs typeface="Times New Roman"/>
                <a:sym typeface="Times New Roman"/>
              </a:rPr>
              <a:t>In comparison with the MARS model, it has a much lower false negative rate</a:t>
            </a:r>
            <a:r>
              <a:rPr lang="en" sz="1200">
                <a:solidFill>
                  <a:schemeClr val="dk1"/>
                </a:solidFill>
                <a:latin typeface="Times New Roman"/>
                <a:ea typeface="Times New Roman"/>
                <a:cs typeface="Times New Roman"/>
                <a:sym typeface="Times New Roman"/>
              </a:rPr>
              <a:t> (11.30%), which is crucial when it comes to detecting malicious websites. </a:t>
            </a:r>
            <a:r>
              <a:rPr lang="en" sz="1200" b="1">
                <a:solidFill>
                  <a:schemeClr val="dk1"/>
                </a:solidFill>
                <a:latin typeface="Times New Roman"/>
                <a:ea typeface="Times New Roman"/>
                <a:cs typeface="Times New Roman"/>
                <a:sym typeface="Times New Roman"/>
              </a:rPr>
              <a:t>Even though Neural Network models have a slightly lower FNR (10.77%), it is noteworthy that Random Forest outperforms Neural Network models in other metrics, such as lower FPR (5.74%), thus Random Forest model is being claimed as the best model for malicious website detection</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The model was </a:t>
            </a:r>
            <a:r>
              <a:rPr lang="en" sz="1200" b="1">
                <a:solidFill>
                  <a:schemeClr val="dk1"/>
                </a:solidFill>
                <a:latin typeface="Times New Roman"/>
                <a:ea typeface="Times New Roman"/>
                <a:cs typeface="Times New Roman"/>
                <a:sym typeface="Times New Roman"/>
              </a:rPr>
              <a:t>not further tuned to reduce its FNR </a:t>
            </a:r>
            <a:r>
              <a:rPr lang="en" sz="1200">
                <a:solidFill>
                  <a:schemeClr val="dk1"/>
                </a:solidFill>
                <a:latin typeface="Times New Roman"/>
                <a:ea typeface="Times New Roman"/>
                <a:cs typeface="Times New Roman"/>
                <a:sym typeface="Times New Roman"/>
              </a:rPr>
              <a:t>a</a:t>
            </a:r>
            <a:r>
              <a:rPr lang="en" sz="1200" b="1">
                <a:solidFill>
                  <a:schemeClr val="dk1"/>
                </a:solidFill>
                <a:latin typeface="Times New Roman"/>
                <a:ea typeface="Times New Roman"/>
                <a:cs typeface="Times New Roman"/>
                <a:sym typeface="Times New Roman"/>
              </a:rPr>
              <a:t>s for the second layer, the overall accuracy is deemed to be the most important factor, as this final layer is the main determinant of what action should be taken.</a:t>
            </a:r>
            <a:r>
              <a:rPr lang="en" sz="1200">
                <a:solidFill>
                  <a:schemeClr val="dk1"/>
                </a:solidFill>
                <a:latin typeface="Times New Roman"/>
                <a:ea typeface="Times New Roman"/>
                <a:cs typeface="Times New Roman"/>
                <a:sym typeface="Times New Roman"/>
              </a:rPr>
              <a:t> Therefore, it cannot be too sensitive towards false negatives, as it </a:t>
            </a:r>
            <a:r>
              <a:rPr lang="en" sz="1200" b="1">
                <a:solidFill>
                  <a:schemeClr val="dk1"/>
                </a:solidFill>
                <a:latin typeface="Times New Roman"/>
                <a:ea typeface="Times New Roman"/>
                <a:cs typeface="Times New Roman"/>
                <a:sym typeface="Times New Roman"/>
              </a:rPr>
              <a:t>would lead to too many unfair suspensions nor can it be too sensitive towards false positives, as it would let too many malicious URLs pass through without warnings.</a:t>
            </a:r>
            <a:endParaRPr sz="12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229ed21f194_2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229ed21f194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From the above results, we see that </a:t>
            </a:r>
            <a:r>
              <a:rPr lang="en" sz="1200" b="1">
                <a:solidFill>
                  <a:schemeClr val="dk1"/>
                </a:solidFill>
                <a:latin typeface="Times New Roman"/>
                <a:ea typeface="Times New Roman"/>
                <a:cs typeface="Times New Roman"/>
                <a:sym typeface="Times New Roman"/>
              </a:rPr>
              <a:t>both chosen models are viable</a:t>
            </a:r>
            <a:r>
              <a:rPr lang="en" sz="1200">
                <a:solidFill>
                  <a:schemeClr val="dk1"/>
                </a:solidFill>
                <a:latin typeface="Times New Roman"/>
                <a:ea typeface="Times New Roman"/>
                <a:cs typeface="Times New Roman"/>
                <a:sym typeface="Times New Roman"/>
              </a:rPr>
              <a:t> in achieving their respective goals. The </a:t>
            </a:r>
            <a:r>
              <a:rPr lang="en" sz="1200" b="1">
                <a:solidFill>
                  <a:schemeClr val="dk1"/>
                </a:solidFill>
                <a:latin typeface="Times New Roman"/>
                <a:ea typeface="Times New Roman"/>
                <a:cs typeface="Times New Roman"/>
                <a:sym typeface="Times New Roman"/>
              </a:rPr>
              <a:t>decreased cut-off for the Neural Network</a:t>
            </a:r>
            <a:r>
              <a:rPr lang="en" sz="1200">
                <a:solidFill>
                  <a:schemeClr val="dk1"/>
                </a:solidFill>
                <a:latin typeface="Times New Roman"/>
                <a:ea typeface="Times New Roman"/>
                <a:cs typeface="Times New Roman"/>
                <a:sym typeface="Times New Roman"/>
              </a:rPr>
              <a:t> classifier </a:t>
            </a:r>
            <a:r>
              <a:rPr lang="en" sz="1200" b="1">
                <a:solidFill>
                  <a:schemeClr val="dk1"/>
                </a:solidFill>
                <a:latin typeface="Times New Roman"/>
                <a:ea typeface="Times New Roman"/>
                <a:cs typeface="Times New Roman"/>
                <a:sym typeface="Times New Roman"/>
              </a:rPr>
              <a:t>to classify a URL</a:t>
            </a:r>
            <a:r>
              <a:rPr lang="en" sz="1200">
                <a:solidFill>
                  <a:schemeClr val="dk1"/>
                </a:solidFill>
                <a:latin typeface="Times New Roman"/>
                <a:ea typeface="Times New Roman"/>
                <a:cs typeface="Times New Roman"/>
                <a:sym typeface="Times New Roman"/>
              </a:rPr>
              <a:t> as malicious ensures that there is a </a:t>
            </a:r>
            <a:r>
              <a:rPr lang="en" sz="1200" b="1">
                <a:solidFill>
                  <a:schemeClr val="dk1"/>
                </a:solidFill>
                <a:latin typeface="Times New Roman"/>
                <a:ea typeface="Times New Roman"/>
                <a:cs typeface="Times New Roman"/>
                <a:sym typeface="Times New Roman"/>
              </a:rPr>
              <a:t>low probability of false negatives with a FNR of only 3.8%.</a:t>
            </a:r>
            <a:r>
              <a:rPr lang="en" sz="1200">
                <a:solidFill>
                  <a:schemeClr val="dk1"/>
                </a:solidFill>
                <a:latin typeface="Times New Roman"/>
                <a:ea typeface="Times New Roman"/>
                <a:cs typeface="Times New Roman"/>
                <a:sym typeface="Times New Roman"/>
              </a:rPr>
              <a:t> The added checks by the </a:t>
            </a:r>
            <a:r>
              <a:rPr lang="en" sz="1200" b="1">
                <a:solidFill>
                  <a:schemeClr val="dk1"/>
                </a:solidFill>
                <a:latin typeface="Times New Roman"/>
                <a:ea typeface="Times New Roman"/>
                <a:cs typeface="Times New Roman"/>
                <a:sym typeface="Times New Roman"/>
              </a:rPr>
              <a:t>second layer </a:t>
            </a:r>
            <a:r>
              <a:rPr lang="en" sz="1200">
                <a:solidFill>
                  <a:schemeClr val="dk1"/>
                </a:solidFill>
                <a:latin typeface="Times New Roman"/>
                <a:ea typeface="Times New Roman"/>
                <a:cs typeface="Times New Roman"/>
                <a:sym typeface="Times New Roman"/>
              </a:rPr>
              <a:t>further ensures that there are </a:t>
            </a:r>
            <a:r>
              <a:rPr lang="en" sz="1200" b="1">
                <a:solidFill>
                  <a:schemeClr val="dk1"/>
                </a:solidFill>
                <a:latin typeface="Times New Roman"/>
                <a:ea typeface="Times New Roman"/>
                <a:cs typeface="Times New Roman"/>
                <a:sym typeface="Times New Roman"/>
              </a:rPr>
              <a:t>few false positives overall</a:t>
            </a:r>
            <a:r>
              <a:rPr lang="en" sz="1200">
                <a:solidFill>
                  <a:schemeClr val="dk1"/>
                </a:solidFill>
                <a:latin typeface="Times New Roman"/>
                <a:ea typeface="Times New Roman"/>
                <a:cs typeface="Times New Roman"/>
                <a:sym typeface="Times New Roman"/>
              </a:rPr>
              <a:t> as the </a:t>
            </a:r>
            <a:r>
              <a:rPr lang="en" sz="1200" b="1">
                <a:solidFill>
                  <a:schemeClr val="dk1"/>
                </a:solidFill>
                <a:latin typeface="Times New Roman"/>
                <a:ea typeface="Times New Roman"/>
                <a:cs typeface="Times New Roman"/>
                <a:sym typeface="Times New Roman"/>
              </a:rPr>
              <a:t>second model is highly accurate and has a FPR of only 5.7%.</a:t>
            </a:r>
            <a:r>
              <a:rPr lang="en" sz="1200">
                <a:solidFill>
                  <a:schemeClr val="dk1"/>
                </a:solidFill>
                <a:latin typeface="Times New Roman"/>
                <a:ea typeface="Times New Roman"/>
                <a:cs typeface="Times New Roman"/>
                <a:sym typeface="Times New Roman"/>
              </a:rPr>
              <a:t> The two models </a:t>
            </a:r>
            <a:r>
              <a:rPr lang="en" sz="1200" b="1">
                <a:solidFill>
                  <a:schemeClr val="dk1"/>
                </a:solidFill>
                <a:latin typeface="Times New Roman"/>
                <a:ea typeface="Times New Roman"/>
                <a:cs typeface="Times New Roman"/>
                <a:sym typeface="Times New Roman"/>
              </a:rPr>
              <a:t>combined</a:t>
            </a:r>
            <a:r>
              <a:rPr lang="en" sz="1200">
                <a:solidFill>
                  <a:schemeClr val="dk1"/>
                </a:solidFill>
                <a:latin typeface="Times New Roman"/>
                <a:ea typeface="Times New Roman"/>
                <a:cs typeface="Times New Roman"/>
                <a:sym typeface="Times New Roman"/>
              </a:rPr>
              <a:t> would ensure that </a:t>
            </a:r>
            <a:r>
              <a:rPr lang="en" sz="1200" b="1">
                <a:solidFill>
                  <a:schemeClr val="dk1"/>
                </a:solidFill>
                <a:latin typeface="Times New Roman"/>
                <a:ea typeface="Times New Roman"/>
                <a:cs typeface="Times New Roman"/>
                <a:sym typeface="Times New Roman"/>
              </a:rPr>
              <a:t>the vast majority of truly malicious URLs are blocked and all users have a smooth experience with minimal disruptions.</a:t>
            </a:r>
            <a:endParaRPr sz="12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29ed21f194_2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229ed21f194_2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From the EDA of the URL data, we see that of all the features, </a:t>
            </a:r>
            <a:r>
              <a:rPr lang="en" sz="1200" b="1">
                <a:solidFill>
                  <a:schemeClr val="dk1"/>
                </a:solidFill>
                <a:latin typeface="Times New Roman"/>
                <a:ea typeface="Times New Roman"/>
                <a:cs typeface="Times New Roman"/>
                <a:sym typeface="Times New Roman"/>
              </a:rPr>
              <a:t>SSLfinal_state has the most significant relationship </a:t>
            </a:r>
            <a:r>
              <a:rPr lang="en" sz="1200">
                <a:solidFill>
                  <a:schemeClr val="dk1"/>
                </a:solidFill>
                <a:latin typeface="Times New Roman"/>
                <a:ea typeface="Times New Roman"/>
                <a:cs typeface="Times New Roman"/>
                <a:sym typeface="Times New Roman"/>
              </a:rPr>
              <a:t>with whether a URL is malicious. SSLfinal_state is a technical feature that indicates whether the website is secured and has the trusted certificates used by legitimate websites. This is an important finding and presents an added opportunity for Carousell to quickly eliminate a large number of malicious websites from being shared among users by simply preventing any website that does not meet this requirement from being sent. This is a </a:t>
            </a:r>
            <a:r>
              <a:rPr lang="en" sz="1200" b="1">
                <a:solidFill>
                  <a:schemeClr val="dk1"/>
                </a:solidFill>
                <a:latin typeface="Times New Roman"/>
                <a:ea typeface="Times New Roman"/>
                <a:cs typeface="Times New Roman"/>
                <a:sym typeface="Times New Roman"/>
              </a:rPr>
              <a:t>quick and easy way for Carousell to reduce the total number of checks they have to conduct and the overhead involved in the process</a:t>
            </a:r>
            <a:r>
              <a:rPr lang="en" sz="1200">
                <a:solidFill>
                  <a:schemeClr val="dk1"/>
                </a:solidFill>
                <a:latin typeface="Times New Roman"/>
                <a:ea typeface="Times New Roman"/>
                <a:cs typeface="Times New Roman"/>
                <a:sym typeface="Times New Roman"/>
              </a:rPr>
              <a:t>. This also ensures that innocent users that may have unknowingly shared a malicious URL due to their ignorance are notified early and are </a:t>
            </a:r>
            <a:r>
              <a:rPr lang="en" sz="1200" b="1">
                <a:solidFill>
                  <a:schemeClr val="dk1"/>
                </a:solidFill>
                <a:latin typeface="Times New Roman"/>
                <a:ea typeface="Times New Roman"/>
                <a:cs typeface="Times New Roman"/>
                <a:sym typeface="Times New Roman"/>
              </a:rPr>
              <a:t>reminded</a:t>
            </a:r>
            <a:r>
              <a:rPr lang="en" sz="1200">
                <a:solidFill>
                  <a:schemeClr val="dk1"/>
                </a:solidFill>
                <a:latin typeface="Times New Roman"/>
                <a:ea typeface="Times New Roman"/>
                <a:cs typeface="Times New Roman"/>
                <a:sym typeface="Times New Roman"/>
              </a:rPr>
              <a:t> to check the authenticity of websites they share.</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c95f375b38_3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c95f375b38_3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229ed21f194_4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229ed21f194_4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ca275fbaf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ca275fbaf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29ed21f194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229ed21f19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229ed21f194_4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229ed21f194_4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29ed21f194_4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229ed21f194_4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229c6d9eec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229c6d9eec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229ed21f194_4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229ed21f194_4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29ed21f194_2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229ed21f194_2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a:t>
            </a:r>
            <a:r>
              <a:rPr lang="en" sz="1200" b="1">
                <a:solidFill>
                  <a:schemeClr val="dk1"/>
                </a:solidFill>
                <a:latin typeface="Times New Roman"/>
                <a:ea typeface="Times New Roman"/>
                <a:cs typeface="Times New Roman"/>
                <a:sym typeface="Times New Roman"/>
              </a:rPr>
              <a:t>performance of our models prove the feasibility</a:t>
            </a:r>
            <a:r>
              <a:rPr lang="en" sz="1200">
                <a:solidFill>
                  <a:schemeClr val="dk1"/>
                </a:solidFill>
                <a:latin typeface="Times New Roman"/>
                <a:ea typeface="Times New Roman"/>
                <a:cs typeface="Times New Roman"/>
                <a:sym typeface="Times New Roman"/>
              </a:rPr>
              <a:t> of the proposed solutions, as the </a:t>
            </a:r>
            <a:r>
              <a:rPr lang="en" sz="1200" b="1">
                <a:solidFill>
                  <a:schemeClr val="dk1"/>
                </a:solidFill>
                <a:latin typeface="Times New Roman"/>
                <a:ea typeface="Times New Roman"/>
                <a:cs typeface="Times New Roman"/>
                <a:sym typeface="Times New Roman"/>
              </a:rPr>
              <a:t>auto user suspension and warning system</a:t>
            </a:r>
            <a:r>
              <a:rPr lang="en" sz="1200">
                <a:solidFill>
                  <a:schemeClr val="dk1"/>
                </a:solidFill>
                <a:latin typeface="Times New Roman"/>
                <a:ea typeface="Times New Roman"/>
                <a:cs typeface="Times New Roman"/>
                <a:sym typeface="Times New Roman"/>
              </a:rPr>
              <a:t> would be able to </a:t>
            </a:r>
            <a:r>
              <a:rPr lang="en" sz="1200" b="1">
                <a:solidFill>
                  <a:schemeClr val="dk1"/>
                </a:solidFill>
                <a:latin typeface="Times New Roman"/>
                <a:ea typeface="Times New Roman"/>
                <a:cs typeface="Times New Roman"/>
                <a:sym typeface="Times New Roman"/>
              </a:rPr>
              <a:t>receive the output from the models and take the appropriate actions</a:t>
            </a:r>
            <a:r>
              <a:rPr lang="en" sz="1200">
                <a:solidFill>
                  <a:schemeClr val="dk1"/>
                </a:solidFill>
                <a:latin typeface="Times New Roman"/>
                <a:ea typeface="Times New Roman"/>
                <a:cs typeface="Times New Roman"/>
                <a:sym typeface="Times New Roman"/>
              </a:rPr>
              <a:t>. The automated system’s </a:t>
            </a:r>
            <a:r>
              <a:rPr lang="en" sz="1200" b="1">
                <a:solidFill>
                  <a:schemeClr val="dk1"/>
                </a:solidFill>
                <a:latin typeface="Times New Roman"/>
                <a:ea typeface="Times New Roman"/>
                <a:cs typeface="Times New Roman"/>
                <a:sym typeface="Times New Roman"/>
              </a:rPr>
              <a:t>response would be rapid</a:t>
            </a:r>
            <a:r>
              <a:rPr lang="en" sz="1200">
                <a:solidFill>
                  <a:schemeClr val="dk1"/>
                </a:solidFill>
                <a:latin typeface="Times New Roman"/>
                <a:ea typeface="Times New Roman"/>
                <a:cs typeface="Times New Roman"/>
                <a:sym typeface="Times New Roman"/>
              </a:rPr>
              <a:t> and ensure that all </a:t>
            </a:r>
            <a:r>
              <a:rPr lang="en" sz="1200" b="1">
                <a:solidFill>
                  <a:schemeClr val="dk1"/>
                </a:solidFill>
                <a:latin typeface="Times New Roman"/>
                <a:ea typeface="Times New Roman"/>
                <a:cs typeface="Times New Roman"/>
                <a:sym typeface="Times New Roman"/>
              </a:rPr>
              <a:t>parties receive the correct warnings </a:t>
            </a:r>
            <a:r>
              <a:rPr lang="en" sz="1200">
                <a:solidFill>
                  <a:schemeClr val="dk1"/>
                </a:solidFill>
                <a:latin typeface="Times New Roman"/>
                <a:ea typeface="Times New Roman"/>
                <a:cs typeface="Times New Roman"/>
                <a:sym typeface="Times New Roman"/>
              </a:rPr>
              <a:t>and </a:t>
            </a:r>
            <a:r>
              <a:rPr lang="en" sz="1200" b="1">
                <a:solidFill>
                  <a:schemeClr val="dk1"/>
                </a:solidFill>
                <a:latin typeface="Times New Roman"/>
                <a:ea typeface="Times New Roman"/>
                <a:cs typeface="Times New Roman"/>
                <a:sym typeface="Times New Roman"/>
              </a:rPr>
              <a:t>are aware of potential attempts at phishing</a:t>
            </a:r>
            <a:r>
              <a:rPr lang="en" sz="1200">
                <a:solidFill>
                  <a:schemeClr val="dk1"/>
                </a:solidFill>
                <a:latin typeface="Times New Roman"/>
                <a:ea typeface="Times New Roman"/>
                <a:cs typeface="Times New Roman"/>
                <a:sym typeface="Times New Roman"/>
              </a:rPr>
              <a:t>. Scammers would also very quickly have their </a:t>
            </a:r>
            <a:r>
              <a:rPr lang="en" sz="1200" b="1">
                <a:solidFill>
                  <a:schemeClr val="dk1"/>
                </a:solidFill>
                <a:latin typeface="Times New Roman"/>
                <a:ea typeface="Times New Roman"/>
                <a:cs typeface="Times New Roman"/>
                <a:sym typeface="Times New Roman"/>
              </a:rPr>
              <a:t>accounts</a:t>
            </a:r>
            <a:r>
              <a:rPr lang="en" sz="1200">
                <a:solidFill>
                  <a:schemeClr val="dk1"/>
                </a:solidFill>
                <a:latin typeface="Times New Roman"/>
                <a:ea typeface="Times New Roman"/>
                <a:cs typeface="Times New Roman"/>
                <a:sym typeface="Times New Roman"/>
              </a:rPr>
              <a:t> </a:t>
            </a:r>
            <a:r>
              <a:rPr lang="en" sz="1200" b="1">
                <a:solidFill>
                  <a:schemeClr val="dk1"/>
                </a:solidFill>
                <a:latin typeface="Times New Roman"/>
                <a:ea typeface="Times New Roman"/>
                <a:cs typeface="Times New Roman"/>
                <a:sym typeface="Times New Roman"/>
              </a:rPr>
              <a:t>suspended</a:t>
            </a:r>
            <a:r>
              <a:rPr lang="en" sz="1200">
                <a:solidFill>
                  <a:schemeClr val="dk1"/>
                </a:solidFill>
                <a:latin typeface="Times New Roman"/>
                <a:ea typeface="Times New Roman"/>
                <a:cs typeface="Times New Roman"/>
                <a:sym typeface="Times New Roman"/>
              </a:rPr>
              <a:t> and be </a:t>
            </a:r>
            <a:r>
              <a:rPr lang="en" sz="1200" b="1">
                <a:solidFill>
                  <a:schemeClr val="dk1"/>
                </a:solidFill>
                <a:latin typeface="Times New Roman"/>
                <a:ea typeface="Times New Roman"/>
                <a:cs typeface="Times New Roman"/>
                <a:sym typeface="Times New Roman"/>
              </a:rPr>
              <a:t>prevented</a:t>
            </a:r>
            <a:r>
              <a:rPr lang="en" sz="1200">
                <a:solidFill>
                  <a:schemeClr val="dk1"/>
                </a:solidFill>
                <a:latin typeface="Times New Roman"/>
                <a:ea typeface="Times New Roman"/>
                <a:cs typeface="Times New Roman"/>
                <a:sym typeface="Times New Roman"/>
              </a:rPr>
              <a:t> from causing any further harm.</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b="1">
                <a:solidFill>
                  <a:schemeClr val="dk1"/>
                </a:solidFill>
                <a:latin typeface="Times New Roman"/>
                <a:ea typeface="Times New Roman"/>
                <a:cs typeface="Times New Roman"/>
                <a:sym typeface="Times New Roman"/>
              </a:rPr>
              <a:t>Deploying machine learning and analytical solutions have never been easier with the emergence of cloud providers</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229ed21f194_2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229ed21f194_2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This will require an </a:t>
            </a:r>
            <a:r>
              <a:rPr lang="en" sz="1200" b="1">
                <a:solidFill>
                  <a:schemeClr val="dk1"/>
                </a:solidFill>
                <a:latin typeface="Times New Roman"/>
                <a:ea typeface="Times New Roman"/>
                <a:cs typeface="Times New Roman"/>
                <a:sym typeface="Times New Roman"/>
              </a:rPr>
              <a:t>upfront investment from Carousell</a:t>
            </a:r>
            <a:r>
              <a:rPr lang="en" sz="1200">
                <a:solidFill>
                  <a:schemeClr val="dk1"/>
                </a:solidFill>
                <a:latin typeface="Times New Roman"/>
                <a:ea typeface="Times New Roman"/>
                <a:cs typeface="Times New Roman"/>
                <a:sym typeface="Times New Roman"/>
              </a:rPr>
              <a:t> in order to purchase the cloud infrastructure needed to run the models at the required scale. However, </a:t>
            </a:r>
            <a:r>
              <a:rPr lang="en" sz="1200" b="1">
                <a:solidFill>
                  <a:schemeClr val="dk1"/>
                </a:solidFill>
                <a:latin typeface="Times New Roman"/>
                <a:ea typeface="Times New Roman"/>
                <a:cs typeface="Times New Roman"/>
                <a:sym typeface="Times New Roman"/>
              </a:rPr>
              <a:t>after this initial investment, the models can be scaled up easily</a:t>
            </a:r>
            <a:r>
              <a:rPr lang="en" sz="1200">
                <a:solidFill>
                  <a:schemeClr val="dk1"/>
                </a:solidFill>
                <a:latin typeface="Times New Roman"/>
                <a:ea typeface="Times New Roman"/>
                <a:cs typeface="Times New Roman"/>
                <a:sym typeface="Times New Roman"/>
              </a:rPr>
              <a:t> as multiple instances can be deployed concurrently ensuring that there is sufficient bandwidth for Carousell to screen all of the URLs and QR codes sent by users.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Carousell already has </a:t>
            </a:r>
            <a:r>
              <a:rPr lang="en" sz="1200" b="1">
                <a:solidFill>
                  <a:schemeClr val="dk1"/>
                </a:solidFill>
                <a:latin typeface="Times New Roman"/>
                <a:ea typeface="Times New Roman"/>
                <a:cs typeface="Times New Roman"/>
                <a:sym typeface="Times New Roman"/>
              </a:rPr>
              <a:t>existing customer service and content moderation teams</a:t>
            </a:r>
            <a:r>
              <a:rPr lang="en" sz="1200">
                <a:solidFill>
                  <a:schemeClr val="dk1"/>
                </a:solidFill>
                <a:latin typeface="Times New Roman"/>
                <a:ea typeface="Times New Roman"/>
                <a:cs typeface="Times New Roman"/>
                <a:sym typeface="Times New Roman"/>
              </a:rPr>
              <a:t> that would be able to pick up the new tasks required such as managing user appeals. Although some new staff may need to be hired to keep up with </a:t>
            </a:r>
            <a:r>
              <a:rPr lang="en" sz="1200" b="1">
                <a:solidFill>
                  <a:schemeClr val="dk1"/>
                </a:solidFill>
                <a:latin typeface="Times New Roman"/>
                <a:ea typeface="Times New Roman"/>
                <a:cs typeface="Times New Roman"/>
                <a:sym typeface="Times New Roman"/>
              </a:rPr>
              <a:t>the increased overhead, this should be minimal due to the automated nature of the solution and the efficiency gains</a:t>
            </a:r>
            <a:endParaRPr sz="1200" b="1">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200" b="1">
                <a:solidFill>
                  <a:schemeClr val="dk1"/>
                </a:solidFill>
                <a:latin typeface="Times New Roman"/>
                <a:ea typeface="Times New Roman"/>
                <a:cs typeface="Times New Roman"/>
                <a:sym typeface="Times New Roman"/>
              </a:rPr>
              <a:t>from the dashboard.</a:t>
            </a:r>
            <a:endParaRPr sz="12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b="1">
                <a:solidFill>
                  <a:schemeClr val="dk1"/>
                </a:solidFill>
                <a:latin typeface="Calibri"/>
                <a:ea typeface="Calibri"/>
                <a:cs typeface="Calibri"/>
                <a:sym typeface="Calibri"/>
              </a:rPr>
              <a:t> </a:t>
            </a:r>
            <a:endParaRPr sz="1200" b="1">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The </a:t>
            </a:r>
            <a:r>
              <a:rPr lang="en" sz="1200" b="1">
                <a:solidFill>
                  <a:schemeClr val="dk1"/>
                </a:solidFill>
                <a:latin typeface="Times New Roman"/>
                <a:ea typeface="Times New Roman"/>
                <a:cs typeface="Times New Roman"/>
                <a:sym typeface="Times New Roman"/>
              </a:rPr>
              <a:t>software will also need to be updated</a:t>
            </a:r>
            <a:r>
              <a:rPr lang="en" sz="1200">
                <a:solidFill>
                  <a:schemeClr val="dk1"/>
                </a:solidFill>
                <a:latin typeface="Times New Roman"/>
                <a:ea typeface="Times New Roman"/>
                <a:cs typeface="Times New Roman"/>
                <a:sym typeface="Times New Roman"/>
              </a:rPr>
              <a:t> to enable the auto suspension system and </a:t>
            </a:r>
            <a:r>
              <a:rPr lang="en" sz="1200" b="1">
                <a:solidFill>
                  <a:schemeClr val="dk1"/>
                </a:solidFill>
                <a:latin typeface="Times New Roman"/>
                <a:ea typeface="Times New Roman"/>
                <a:cs typeface="Times New Roman"/>
                <a:sym typeface="Times New Roman"/>
              </a:rPr>
              <a:t>connect with the analytics models,</a:t>
            </a:r>
            <a:r>
              <a:rPr lang="en" sz="1200">
                <a:solidFill>
                  <a:schemeClr val="dk1"/>
                </a:solidFill>
                <a:latin typeface="Times New Roman"/>
                <a:ea typeface="Times New Roman"/>
                <a:cs typeface="Times New Roman"/>
                <a:sym typeface="Times New Roman"/>
              </a:rPr>
              <a:t> however, this is not an issue given </a:t>
            </a:r>
            <a:r>
              <a:rPr lang="en" sz="1200" b="1">
                <a:solidFill>
                  <a:schemeClr val="dk1"/>
                </a:solidFill>
                <a:latin typeface="Times New Roman"/>
                <a:ea typeface="Times New Roman"/>
                <a:cs typeface="Times New Roman"/>
                <a:sym typeface="Times New Roman"/>
              </a:rPr>
              <a:t>Carousell’s experienced software team.</a:t>
            </a:r>
            <a:endParaRPr sz="12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Carousell has also </a:t>
            </a:r>
            <a:r>
              <a:rPr lang="en" sz="1200" b="1">
                <a:solidFill>
                  <a:schemeClr val="dk1"/>
                </a:solidFill>
                <a:latin typeface="Times New Roman"/>
                <a:ea typeface="Times New Roman"/>
                <a:cs typeface="Times New Roman"/>
                <a:sym typeface="Times New Roman"/>
              </a:rPr>
              <a:t>already pledged to allocate more of its budget towards reducing phishing on its platform,</a:t>
            </a:r>
            <a:r>
              <a:rPr lang="en" sz="1200">
                <a:solidFill>
                  <a:schemeClr val="dk1"/>
                </a:solidFill>
                <a:latin typeface="Times New Roman"/>
                <a:ea typeface="Times New Roman"/>
                <a:cs typeface="Times New Roman"/>
                <a:sym typeface="Times New Roman"/>
              </a:rPr>
              <a:t> ensuring that there is sufficient funding for such expansions to</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occur (Lim, 2022). </a:t>
            </a:r>
            <a:r>
              <a:rPr lang="en" sz="1200" b="1">
                <a:solidFill>
                  <a:schemeClr val="dk1"/>
                </a:solidFill>
                <a:latin typeface="Times New Roman"/>
                <a:ea typeface="Times New Roman"/>
                <a:cs typeface="Times New Roman"/>
                <a:sym typeface="Times New Roman"/>
              </a:rPr>
              <a:t>The additional funds along with the abundance of data that Carousell already has </a:t>
            </a:r>
            <a:r>
              <a:rPr lang="en" sz="1200">
                <a:solidFill>
                  <a:schemeClr val="dk1"/>
                </a:solidFill>
                <a:latin typeface="Times New Roman"/>
                <a:ea typeface="Times New Roman"/>
                <a:cs typeface="Times New Roman"/>
                <a:sym typeface="Times New Roman"/>
              </a:rPr>
              <a:t>plus what it will be able to </a:t>
            </a:r>
            <a:r>
              <a:rPr lang="en" sz="1200" b="1">
                <a:solidFill>
                  <a:schemeClr val="dk1"/>
                </a:solidFill>
                <a:latin typeface="Times New Roman"/>
                <a:ea typeface="Times New Roman"/>
                <a:cs typeface="Times New Roman"/>
                <a:sym typeface="Times New Roman"/>
              </a:rPr>
              <a:t>collect over time</a:t>
            </a:r>
            <a:r>
              <a:rPr lang="en" sz="1200">
                <a:solidFill>
                  <a:schemeClr val="dk1"/>
                </a:solidFill>
                <a:latin typeface="Times New Roman"/>
                <a:ea typeface="Times New Roman"/>
                <a:cs typeface="Times New Roman"/>
                <a:sym typeface="Times New Roman"/>
              </a:rPr>
              <a:t> will allow it to </a:t>
            </a:r>
            <a:r>
              <a:rPr lang="en" sz="1200" b="1">
                <a:solidFill>
                  <a:schemeClr val="dk1"/>
                </a:solidFill>
                <a:latin typeface="Times New Roman"/>
                <a:ea typeface="Times New Roman"/>
                <a:cs typeface="Times New Roman"/>
                <a:sym typeface="Times New Roman"/>
              </a:rPr>
              <a:t>implement this solution effectively. </a:t>
            </a:r>
            <a:endParaRPr sz="12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229ed21f194_2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229ed21f194_2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One of the limitations of this solution is that there is </a:t>
            </a:r>
            <a:r>
              <a:rPr lang="en" sz="1200" b="1" u="sng">
                <a:solidFill>
                  <a:schemeClr val="dk1"/>
                </a:solidFill>
                <a:latin typeface="Times New Roman"/>
                <a:ea typeface="Times New Roman"/>
                <a:cs typeface="Times New Roman"/>
                <a:sym typeface="Times New Roman"/>
              </a:rPr>
              <a:t>a trade-off in the accuracy of our Neural Network model and its false negative rate</a:t>
            </a:r>
            <a:r>
              <a:rPr lang="en" sz="1200">
                <a:solidFill>
                  <a:schemeClr val="dk1"/>
                </a:solidFill>
                <a:latin typeface="Times New Roman"/>
                <a:ea typeface="Times New Roman"/>
                <a:cs typeface="Times New Roman"/>
                <a:sym typeface="Times New Roman"/>
              </a:rPr>
              <a:t>, and we chose to reduce the false negative rate in favour of increasing the accuracy. Ideally, we would be able to achieve a high accuracy with the lowest possible false negative rate. As our solution was </a:t>
            </a:r>
            <a:r>
              <a:rPr lang="en" sz="1200" b="1">
                <a:solidFill>
                  <a:schemeClr val="dk1"/>
                </a:solidFill>
                <a:latin typeface="Times New Roman"/>
                <a:ea typeface="Times New Roman"/>
                <a:cs typeface="Times New Roman"/>
                <a:sym typeface="Times New Roman"/>
              </a:rPr>
              <a:t>developed using publicly available data on phishing websites, it may be imperfect</a:t>
            </a:r>
            <a:r>
              <a:rPr lang="en" sz="1200">
                <a:solidFill>
                  <a:schemeClr val="dk1"/>
                </a:solidFill>
                <a:latin typeface="Times New Roman"/>
                <a:ea typeface="Times New Roman"/>
                <a:cs typeface="Times New Roman"/>
                <a:sym typeface="Times New Roman"/>
              </a:rPr>
              <a:t>; </a:t>
            </a:r>
            <a:r>
              <a:rPr lang="en" sz="1200" b="1">
                <a:solidFill>
                  <a:schemeClr val="dk1"/>
                </a:solidFill>
                <a:latin typeface="Times New Roman"/>
                <a:ea typeface="Times New Roman"/>
                <a:cs typeface="Times New Roman"/>
                <a:sym typeface="Times New Roman"/>
              </a:rPr>
              <a:t>If Carousell were to collect its own data and further train and tune the model, this limitation could be mitigated and the models could achieve a higher accuracy as well as a low false negative rate</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Another limitation is that </a:t>
            </a:r>
            <a:r>
              <a:rPr lang="en" sz="1200" b="1" u="sng">
                <a:solidFill>
                  <a:schemeClr val="dk1"/>
                </a:solidFill>
                <a:latin typeface="Times New Roman"/>
                <a:ea typeface="Times New Roman"/>
                <a:cs typeface="Times New Roman"/>
                <a:sym typeface="Times New Roman"/>
              </a:rPr>
              <a:t>with only 2 layers of checks,</a:t>
            </a:r>
            <a:r>
              <a:rPr lang="en" sz="1200">
                <a:solidFill>
                  <a:schemeClr val="dk1"/>
                </a:solidFill>
                <a:latin typeface="Times New Roman"/>
                <a:ea typeface="Times New Roman"/>
                <a:cs typeface="Times New Roman"/>
                <a:sym typeface="Times New Roman"/>
              </a:rPr>
              <a:t> it is still possible that some number of malicious URLs may pass through both layers and be sent to unsuspecting users. One way to ensure the highest safety would be to </a:t>
            </a:r>
            <a:r>
              <a:rPr lang="en" sz="1200" b="1">
                <a:solidFill>
                  <a:schemeClr val="dk1"/>
                </a:solidFill>
                <a:latin typeface="Times New Roman"/>
                <a:ea typeface="Times New Roman"/>
                <a:cs typeface="Times New Roman"/>
                <a:sym typeface="Times New Roman"/>
              </a:rPr>
              <a:t>use more models per layer, however, this method is expensive as it requires more computational power</a:t>
            </a:r>
            <a:r>
              <a:rPr lang="en" sz="1200">
                <a:solidFill>
                  <a:schemeClr val="dk1"/>
                </a:solidFill>
                <a:latin typeface="Times New Roman"/>
                <a:ea typeface="Times New Roman"/>
                <a:cs typeface="Times New Roman"/>
                <a:sym typeface="Times New Roman"/>
              </a:rPr>
              <a:t> to train the models, as well as to deploy them. It will also </a:t>
            </a:r>
            <a:r>
              <a:rPr lang="en" sz="1200" b="1">
                <a:solidFill>
                  <a:schemeClr val="dk1"/>
                </a:solidFill>
                <a:latin typeface="Times New Roman"/>
                <a:ea typeface="Times New Roman"/>
                <a:cs typeface="Times New Roman"/>
                <a:sym typeface="Times New Roman"/>
              </a:rPr>
              <a:t>increase the lag time</a:t>
            </a:r>
            <a:r>
              <a:rPr lang="en" sz="1200">
                <a:solidFill>
                  <a:schemeClr val="dk1"/>
                </a:solidFill>
                <a:latin typeface="Times New Roman"/>
                <a:ea typeface="Times New Roman"/>
                <a:cs typeface="Times New Roman"/>
                <a:sym typeface="Times New Roman"/>
              </a:rPr>
              <a:t> for users that send URLs or QR codes, as it would have to pass through more checks before it gets sent. Carousell can also s</a:t>
            </a:r>
            <a:r>
              <a:rPr lang="en" sz="1200" b="1">
                <a:solidFill>
                  <a:schemeClr val="dk1"/>
                </a:solidFill>
                <a:latin typeface="Times New Roman"/>
                <a:ea typeface="Times New Roman"/>
                <a:cs typeface="Times New Roman"/>
                <a:sym typeface="Times New Roman"/>
              </a:rPr>
              <a:t>upplement our technical solution with a people-centric solution aimed at increasing their users’ scam detecting capabilities</a:t>
            </a:r>
            <a:r>
              <a:rPr lang="en" sz="1200">
                <a:solidFill>
                  <a:schemeClr val="dk1"/>
                </a:solidFill>
                <a:latin typeface="Times New Roman"/>
                <a:ea typeface="Times New Roman"/>
                <a:cs typeface="Times New Roman"/>
                <a:sym typeface="Times New Roman"/>
              </a:rPr>
              <a:t>, to ensure that they are kept safe even from those few malicious links that do pass through.</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A possible issue Carousell may encounter is that implementing this solution requires analysis of user’s chats to be able to detect links and QR codes. This may pose a </a:t>
            </a:r>
            <a:r>
              <a:rPr lang="en" sz="1200" b="1">
                <a:solidFill>
                  <a:schemeClr val="dk1"/>
                </a:solidFill>
                <a:latin typeface="Times New Roman"/>
                <a:ea typeface="Times New Roman"/>
                <a:cs typeface="Times New Roman"/>
                <a:sym typeface="Times New Roman"/>
              </a:rPr>
              <a:t>privacy concern</a:t>
            </a:r>
            <a:r>
              <a:rPr lang="en" sz="1200">
                <a:solidFill>
                  <a:schemeClr val="dk1"/>
                </a:solidFill>
                <a:latin typeface="Times New Roman"/>
                <a:ea typeface="Times New Roman"/>
                <a:cs typeface="Times New Roman"/>
                <a:sym typeface="Times New Roman"/>
              </a:rPr>
              <a:t> for users and many may be uncomfortable with this, however, if Carousell is transparent of its processes and strictly abides by the </a:t>
            </a:r>
            <a:r>
              <a:rPr lang="en" sz="1200" b="1">
                <a:solidFill>
                  <a:schemeClr val="dk1"/>
                </a:solidFill>
                <a:latin typeface="Times New Roman"/>
                <a:ea typeface="Times New Roman"/>
                <a:cs typeface="Times New Roman"/>
                <a:sym typeface="Times New Roman"/>
              </a:rPr>
              <a:t>Personal Data Protection Act (PDPA), </a:t>
            </a:r>
            <a:r>
              <a:rPr lang="en" sz="1200">
                <a:solidFill>
                  <a:schemeClr val="dk1"/>
                </a:solidFill>
                <a:latin typeface="Times New Roman"/>
                <a:ea typeface="Times New Roman"/>
                <a:cs typeface="Times New Roman"/>
                <a:sym typeface="Times New Roman"/>
              </a:rPr>
              <a:t>users would have little reason to be concerned.</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229e8a5d90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229e8a5d90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29ed21f194_5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29ed21f194_5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229ed21f194_3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229ed21f194_3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229ed21f194_3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229ed21f194_3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229ed21f194_3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229ed21f194_3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229ed21f194_3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229ed21f194_3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229ed21f194_3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229ed21f194_3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c788e9a590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c788e9a590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229ed21f194_5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229ed21f194_5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229ed21f194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229ed21f194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229ed21f194_5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229ed21f194_5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a275fbaf4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a275fbaf4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ca275fba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ca275fba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cab08de558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cab08de558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29ed21f194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29ed21f194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29ed21f194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29ed21f194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One of the solutions that Carousell uses to prevent fraud is Sift. Sift is an automation and machine learning technology that detects fraudulent listings and sellers. It assigns a risk score to sellers based on their behavior, and this helps Carousell to remove fraudulent listings.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Sift has been effective in detecting fraudulent listings and sellers. According to Tan, S.L (n.d.), Sift detected 10% more fraudulent listings and 23% more fraudulent sellers in 2019. It has also saved Carousell more than $350,000 per year while achieving a return on investment (ROI) of 2 times.</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94500" y="588600"/>
            <a:ext cx="5392800" cy="1983300"/>
          </a:xfrm>
          <a:prstGeom prst="rect">
            <a:avLst/>
          </a:prstGeom>
        </p:spPr>
        <p:txBody>
          <a:bodyPr spcFirstLastPara="1" wrap="square" lIns="91425" tIns="201150" rIns="91425" bIns="91425" anchor="t" anchorCtr="0">
            <a:noAutofit/>
          </a:bodyPr>
          <a:lstStyle>
            <a:lvl1pPr lvl="0" rtl="0">
              <a:lnSpc>
                <a:spcPct val="100000"/>
              </a:lnSpc>
              <a:spcBef>
                <a:spcPts val="0"/>
              </a:spcBef>
              <a:spcAft>
                <a:spcPts val="0"/>
              </a:spcAft>
              <a:buSzPts val="5200"/>
              <a:buFont typeface="Josefin Sans"/>
              <a:buNone/>
              <a:defRPr sz="5200" b="1">
                <a:latin typeface="Josefin Sans"/>
                <a:ea typeface="Josefin Sans"/>
                <a:cs typeface="Josefin Sans"/>
                <a:sym typeface="Josefin Sans"/>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94500" y="2499325"/>
            <a:ext cx="3335700" cy="792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Light"/>
              <a:buNone/>
              <a:defRPr sz="1800" b="1">
                <a:solidFill>
                  <a:schemeClr val="dk2"/>
                </a:solidFill>
                <a:latin typeface="Josefin Sans"/>
                <a:ea typeface="Josefin Sans"/>
                <a:cs typeface="Josefin Sans"/>
                <a:sym typeface="Josefin Sa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11" name="Google Shape;11;p2"/>
          <p:cNvCxnSpPr/>
          <p:nvPr/>
        </p:nvCxnSpPr>
        <p:spPr>
          <a:xfrm>
            <a:off x="542275" y="758250"/>
            <a:ext cx="0" cy="2878500"/>
          </a:xfrm>
          <a:prstGeom prst="straightConnector1">
            <a:avLst/>
          </a:prstGeom>
          <a:noFill/>
          <a:ln w="114300" cap="flat" cmpd="sng">
            <a:solidFill>
              <a:schemeClr val="accent1"/>
            </a:solidFill>
            <a:prstDash val="solid"/>
            <a:round/>
            <a:headEnd type="none" w="med" len="med"/>
            <a:tailEnd type="none" w="med" len="med"/>
          </a:ln>
        </p:spPr>
      </p:cxnSp>
      <p:cxnSp>
        <p:nvCxnSpPr>
          <p:cNvPr id="12" name="Google Shape;12;p2"/>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2_2">
    <p:spTree>
      <p:nvGrpSpPr>
        <p:cNvPr id="1" name="Shape 154"/>
        <p:cNvGrpSpPr/>
        <p:nvPr/>
      </p:nvGrpSpPr>
      <p:grpSpPr>
        <a:xfrm>
          <a:off x="0" y="0"/>
          <a:ext cx="0" cy="0"/>
          <a:chOff x="0" y="0"/>
          <a:chExt cx="0" cy="0"/>
        </a:xfrm>
      </p:grpSpPr>
      <p:sp>
        <p:nvSpPr>
          <p:cNvPr id="155" name="Google Shape;155;p20"/>
          <p:cNvSpPr txBox="1">
            <a:spLocks noGrp="1"/>
          </p:cNvSpPr>
          <p:nvPr>
            <p:ph type="subTitle" idx="1"/>
          </p:nvPr>
        </p:nvSpPr>
        <p:spPr>
          <a:xfrm>
            <a:off x="1396725" y="3013225"/>
            <a:ext cx="1416600" cy="12321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56" name="Google Shape;156;p20"/>
          <p:cNvSpPr txBox="1">
            <a:spLocks noGrp="1"/>
          </p:cNvSpPr>
          <p:nvPr>
            <p:ph type="subTitle" idx="2"/>
          </p:nvPr>
        </p:nvSpPr>
        <p:spPr>
          <a:xfrm>
            <a:off x="3863100" y="3013225"/>
            <a:ext cx="1417200" cy="12321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57" name="Google Shape;157;p20"/>
          <p:cNvSpPr txBox="1">
            <a:spLocks noGrp="1"/>
          </p:cNvSpPr>
          <p:nvPr>
            <p:ph type="subTitle" idx="3"/>
          </p:nvPr>
        </p:nvSpPr>
        <p:spPr>
          <a:xfrm>
            <a:off x="6330075" y="3013225"/>
            <a:ext cx="1417200" cy="12321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58" name="Google Shape;158;p20"/>
          <p:cNvSpPr txBox="1">
            <a:spLocks noGrp="1"/>
          </p:cNvSpPr>
          <p:nvPr>
            <p:ph type="subTitle" idx="4"/>
          </p:nvPr>
        </p:nvSpPr>
        <p:spPr>
          <a:xfrm>
            <a:off x="1396725" y="2478641"/>
            <a:ext cx="1417200" cy="3936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59" name="Google Shape;159;p20"/>
          <p:cNvSpPr txBox="1">
            <a:spLocks noGrp="1"/>
          </p:cNvSpPr>
          <p:nvPr>
            <p:ph type="subTitle" idx="5"/>
          </p:nvPr>
        </p:nvSpPr>
        <p:spPr>
          <a:xfrm>
            <a:off x="3863400" y="2478641"/>
            <a:ext cx="1417200" cy="3936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60" name="Google Shape;160;p20"/>
          <p:cNvSpPr txBox="1">
            <a:spLocks noGrp="1"/>
          </p:cNvSpPr>
          <p:nvPr>
            <p:ph type="subTitle" idx="6"/>
          </p:nvPr>
        </p:nvSpPr>
        <p:spPr>
          <a:xfrm>
            <a:off x="6330075" y="2478641"/>
            <a:ext cx="1417200" cy="3936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61" name="Google Shape;161;p20"/>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2" name="Google Shape;162;p20"/>
          <p:cNvSpPr txBox="1">
            <a:spLocks noGrp="1"/>
          </p:cNvSpPr>
          <p:nvPr>
            <p:ph type="title" idx="7"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163" name="Google Shape;163;p20"/>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164" name="Google Shape;164;p20"/>
          <p:cNvSpPr txBox="1">
            <a:spLocks noGrp="1"/>
          </p:cNvSpPr>
          <p:nvPr>
            <p:ph type="title" idx="8"/>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65" name="Google Shape;165;p20"/>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66" name="Google Shape;166;p20"/>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3">
  <p:cSld name="CUSTOM_2_2_2">
    <p:spTree>
      <p:nvGrpSpPr>
        <p:cNvPr id="1" name="Shape 180"/>
        <p:cNvGrpSpPr/>
        <p:nvPr/>
      </p:nvGrpSpPr>
      <p:grpSpPr>
        <a:xfrm>
          <a:off x="0" y="0"/>
          <a:ext cx="0" cy="0"/>
          <a:chOff x="0" y="0"/>
          <a:chExt cx="0" cy="0"/>
        </a:xfrm>
      </p:grpSpPr>
      <p:sp>
        <p:nvSpPr>
          <p:cNvPr id="181" name="Google Shape;181;p22"/>
          <p:cNvSpPr txBox="1">
            <a:spLocks noGrp="1"/>
          </p:cNvSpPr>
          <p:nvPr>
            <p:ph type="subTitle" idx="1"/>
          </p:nvPr>
        </p:nvSpPr>
        <p:spPr>
          <a:xfrm>
            <a:off x="1649675" y="2439450"/>
            <a:ext cx="1600200" cy="12321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82" name="Google Shape;182;p22"/>
          <p:cNvSpPr txBox="1">
            <a:spLocks noGrp="1"/>
          </p:cNvSpPr>
          <p:nvPr>
            <p:ph type="subTitle" idx="2"/>
          </p:nvPr>
        </p:nvSpPr>
        <p:spPr>
          <a:xfrm>
            <a:off x="4116050" y="2439450"/>
            <a:ext cx="1600200" cy="12321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83" name="Google Shape;183;p22"/>
          <p:cNvSpPr txBox="1">
            <a:spLocks noGrp="1"/>
          </p:cNvSpPr>
          <p:nvPr>
            <p:ph type="subTitle" idx="3"/>
          </p:nvPr>
        </p:nvSpPr>
        <p:spPr>
          <a:xfrm>
            <a:off x="6583025" y="2439450"/>
            <a:ext cx="1600200" cy="12321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84" name="Google Shape;184;p22"/>
          <p:cNvSpPr txBox="1">
            <a:spLocks noGrp="1"/>
          </p:cNvSpPr>
          <p:nvPr>
            <p:ph type="subTitle" idx="4"/>
          </p:nvPr>
        </p:nvSpPr>
        <p:spPr>
          <a:xfrm>
            <a:off x="1649675" y="1903566"/>
            <a:ext cx="1417200" cy="3936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85" name="Google Shape;185;p22"/>
          <p:cNvSpPr txBox="1">
            <a:spLocks noGrp="1"/>
          </p:cNvSpPr>
          <p:nvPr>
            <p:ph type="subTitle" idx="5"/>
          </p:nvPr>
        </p:nvSpPr>
        <p:spPr>
          <a:xfrm>
            <a:off x="4116350" y="1903566"/>
            <a:ext cx="1600200" cy="3936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86" name="Google Shape;186;p22"/>
          <p:cNvSpPr txBox="1">
            <a:spLocks noGrp="1"/>
          </p:cNvSpPr>
          <p:nvPr>
            <p:ph type="subTitle" idx="6"/>
          </p:nvPr>
        </p:nvSpPr>
        <p:spPr>
          <a:xfrm>
            <a:off x="6583025" y="1903566"/>
            <a:ext cx="1600200" cy="3936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87" name="Google Shape;187;p22"/>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8" name="Google Shape;188;p22"/>
          <p:cNvSpPr txBox="1">
            <a:spLocks noGrp="1"/>
          </p:cNvSpPr>
          <p:nvPr>
            <p:ph type="title" idx="7"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189" name="Google Shape;189;p22"/>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190" name="Google Shape;190;p22"/>
          <p:cNvSpPr txBox="1">
            <a:spLocks noGrp="1"/>
          </p:cNvSpPr>
          <p:nvPr>
            <p:ph type="title" idx="8"/>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91" name="Google Shape;191;p22"/>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92" name="Google Shape;192;p22"/>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231"/>
        <p:cNvGrpSpPr/>
        <p:nvPr/>
      </p:nvGrpSpPr>
      <p:grpSpPr>
        <a:xfrm>
          <a:off x="0" y="0"/>
          <a:ext cx="0" cy="0"/>
          <a:chOff x="0" y="0"/>
          <a:chExt cx="0" cy="0"/>
        </a:xfrm>
      </p:grpSpPr>
      <p:sp>
        <p:nvSpPr>
          <p:cNvPr id="232" name="Google Shape;232;p26"/>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3" name="Google Shape;233;p26"/>
          <p:cNvSpPr txBox="1">
            <a:spLocks noGrp="1"/>
          </p:cNvSpPr>
          <p:nvPr>
            <p:ph type="title" idx="2"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234" name="Google Shape;234;p26"/>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235" name="Google Shape;235;p26"/>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36" name="Google Shape;236;p26"/>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37" name="Google Shape;237;p26"/>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1">
  <p:cSld name="BIG_NUMBER_1">
    <p:spTree>
      <p:nvGrpSpPr>
        <p:cNvPr id="1" name="Shape 238"/>
        <p:cNvGrpSpPr/>
        <p:nvPr/>
      </p:nvGrpSpPr>
      <p:grpSpPr>
        <a:xfrm>
          <a:off x="0" y="0"/>
          <a:ext cx="0" cy="0"/>
          <a:chOff x="0" y="0"/>
          <a:chExt cx="0" cy="0"/>
        </a:xfrm>
      </p:grpSpPr>
      <p:sp>
        <p:nvSpPr>
          <p:cNvPr id="239" name="Google Shape;239;p27"/>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0" name="Google Shape;240;p27"/>
          <p:cNvSpPr txBox="1">
            <a:spLocks noGrp="1"/>
          </p:cNvSpPr>
          <p:nvPr>
            <p:ph type="title" idx="2"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241" name="Google Shape;241;p27"/>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242" name="Google Shape;242;p27"/>
          <p:cNvSpPr txBox="1">
            <a:spLocks noGrp="1"/>
          </p:cNvSpPr>
          <p:nvPr>
            <p:ph type="subTitle" idx="1"/>
          </p:nvPr>
        </p:nvSpPr>
        <p:spPr>
          <a:xfrm>
            <a:off x="3174025" y="1409075"/>
            <a:ext cx="5140500" cy="278400"/>
          </a:xfrm>
          <a:prstGeom prst="rect">
            <a:avLst/>
          </a:prstGeom>
          <a:noFill/>
          <a:ln>
            <a:noFill/>
          </a:ln>
        </p:spPr>
        <p:txBody>
          <a:bodyPr spcFirstLastPara="1" wrap="square" lIns="91425" tIns="0" rIns="91425" bIns="91425" anchor="t" anchorCtr="0">
            <a:noAutofit/>
          </a:bodyPr>
          <a:lstStyle>
            <a:lvl1pPr marL="0" marR="0" lvl="0" indent="0" algn="l" rtl="0">
              <a:lnSpc>
                <a:spcPct val="100000"/>
              </a:lnSpc>
              <a:spcBef>
                <a:spcPts val="0"/>
              </a:spcBef>
              <a:spcAft>
                <a:spcPts val="0"/>
              </a:spcAft>
              <a:buClr>
                <a:schemeClr val="dk1"/>
              </a:buClr>
              <a:buSzPts val="1600"/>
              <a:buFont typeface="Josefin Sans"/>
              <a:buNone/>
              <a:defRPr>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243" name="Google Shape;243;p27"/>
          <p:cNvSpPr txBox="1">
            <a:spLocks noGrp="1"/>
          </p:cNvSpPr>
          <p:nvPr>
            <p:ph type="title" idx="3" hasCustomPrompt="1"/>
          </p:nvPr>
        </p:nvSpPr>
        <p:spPr>
          <a:xfrm>
            <a:off x="3174025" y="807825"/>
            <a:ext cx="4758000" cy="577800"/>
          </a:xfrm>
          <a:prstGeom prst="rect">
            <a:avLst/>
          </a:prstGeom>
          <a:noFill/>
        </p:spPr>
        <p:txBody>
          <a:bodyPr spcFirstLastPara="1" wrap="square" lIns="91425" tIns="0" rIns="91425" bIns="91425" anchor="ctr" anchorCtr="0">
            <a:noAutofit/>
          </a:bodyPr>
          <a:lstStyle>
            <a:lvl1pPr marL="0" marR="0" lvl="0" indent="0" algn="l" rtl="0">
              <a:lnSpc>
                <a:spcPct val="100000"/>
              </a:lnSpc>
              <a:spcBef>
                <a:spcPts val="0"/>
              </a:spcBef>
              <a:spcAft>
                <a:spcPts val="0"/>
              </a:spcAft>
              <a:buSzPts val="4800"/>
              <a:buNone/>
              <a:defRPr sz="4000">
                <a:solidFill>
                  <a:schemeClr val="accent1"/>
                </a:solidFill>
              </a:defRPr>
            </a:lvl1pPr>
            <a:lvl2pPr lvl="1"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44" name="Google Shape;244;p27"/>
          <p:cNvSpPr txBox="1">
            <a:spLocks noGrp="1"/>
          </p:cNvSpPr>
          <p:nvPr>
            <p:ph type="subTitle" idx="4"/>
          </p:nvPr>
        </p:nvSpPr>
        <p:spPr>
          <a:xfrm>
            <a:off x="3174025" y="2757025"/>
            <a:ext cx="5140500" cy="278400"/>
          </a:xfrm>
          <a:prstGeom prst="rect">
            <a:avLst/>
          </a:prstGeom>
          <a:noFill/>
          <a:ln>
            <a:noFill/>
          </a:ln>
        </p:spPr>
        <p:txBody>
          <a:bodyPr spcFirstLastPara="1" wrap="square" lIns="91425" tIns="0" rIns="91425" bIns="91425" anchor="t" anchorCtr="0">
            <a:noAutofit/>
          </a:bodyPr>
          <a:lstStyle>
            <a:lvl1pPr marL="0" marR="0" lvl="0" indent="0" algn="l" rtl="0">
              <a:lnSpc>
                <a:spcPct val="100000"/>
              </a:lnSpc>
              <a:spcBef>
                <a:spcPts val="0"/>
              </a:spcBef>
              <a:spcAft>
                <a:spcPts val="0"/>
              </a:spcAft>
              <a:buClr>
                <a:schemeClr val="dk1"/>
              </a:buClr>
              <a:buSzPts val="1600"/>
              <a:buFont typeface="Josefin Sans"/>
              <a:buNone/>
              <a:defRPr>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245" name="Google Shape;245;p27"/>
          <p:cNvSpPr txBox="1">
            <a:spLocks noGrp="1"/>
          </p:cNvSpPr>
          <p:nvPr>
            <p:ph type="title" idx="5" hasCustomPrompt="1"/>
          </p:nvPr>
        </p:nvSpPr>
        <p:spPr>
          <a:xfrm>
            <a:off x="3174025" y="2155775"/>
            <a:ext cx="4758000" cy="577800"/>
          </a:xfrm>
          <a:prstGeom prst="rect">
            <a:avLst/>
          </a:prstGeom>
          <a:noFill/>
        </p:spPr>
        <p:txBody>
          <a:bodyPr spcFirstLastPara="1" wrap="square" lIns="91425" tIns="0" rIns="91425" bIns="91425" anchor="ctr" anchorCtr="0">
            <a:noAutofit/>
          </a:bodyPr>
          <a:lstStyle>
            <a:lvl1pPr marL="0" marR="0" lvl="0" indent="0" algn="l" rtl="0">
              <a:lnSpc>
                <a:spcPct val="100000"/>
              </a:lnSpc>
              <a:spcBef>
                <a:spcPts val="0"/>
              </a:spcBef>
              <a:spcAft>
                <a:spcPts val="0"/>
              </a:spcAft>
              <a:buSzPts val="4800"/>
              <a:buNone/>
              <a:defRPr sz="4000">
                <a:solidFill>
                  <a:schemeClr val="accent1"/>
                </a:solidFill>
              </a:defRPr>
            </a:lvl1pPr>
            <a:lvl2pPr lvl="1"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46" name="Google Shape;246;p27"/>
          <p:cNvSpPr txBox="1">
            <a:spLocks noGrp="1"/>
          </p:cNvSpPr>
          <p:nvPr>
            <p:ph type="subTitle" idx="6"/>
          </p:nvPr>
        </p:nvSpPr>
        <p:spPr>
          <a:xfrm>
            <a:off x="3174025" y="4104975"/>
            <a:ext cx="5140500" cy="329400"/>
          </a:xfrm>
          <a:prstGeom prst="rect">
            <a:avLst/>
          </a:prstGeom>
          <a:noFill/>
          <a:ln>
            <a:noFill/>
          </a:ln>
        </p:spPr>
        <p:txBody>
          <a:bodyPr spcFirstLastPara="1" wrap="square" lIns="91425" tIns="0" rIns="91425" bIns="91425" anchor="t" anchorCtr="0">
            <a:noAutofit/>
          </a:bodyPr>
          <a:lstStyle>
            <a:lvl1pPr marL="0" marR="0" lvl="0" indent="0" algn="l" rtl="0">
              <a:lnSpc>
                <a:spcPct val="100000"/>
              </a:lnSpc>
              <a:spcBef>
                <a:spcPts val="0"/>
              </a:spcBef>
              <a:spcAft>
                <a:spcPts val="0"/>
              </a:spcAft>
              <a:buClr>
                <a:schemeClr val="dk1"/>
              </a:buClr>
              <a:buSzPts val="1600"/>
              <a:buFont typeface="Josefin Sans"/>
              <a:buNone/>
              <a:defRPr>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247" name="Google Shape;247;p27"/>
          <p:cNvSpPr txBox="1">
            <a:spLocks noGrp="1"/>
          </p:cNvSpPr>
          <p:nvPr>
            <p:ph type="title" idx="7" hasCustomPrompt="1"/>
          </p:nvPr>
        </p:nvSpPr>
        <p:spPr>
          <a:xfrm>
            <a:off x="3174025" y="3503725"/>
            <a:ext cx="4758000" cy="577800"/>
          </a:xfrm>
          <a:prstGeom prst="rect">
            <a:avLst/>
          </a:prstGeom>
          <a:noFill/>
        </p:spPr>
        <p:txBody>
          <a:bodyPr spcFirstLastPara="1" wrap="square" lIns="91425" tIns="0" rIns="91425" bIns="91425" anchor="ctr" anchorCtr="0">
            <a:noAutofit/>
          </a:bodyPr>
          <a:lstStyle>
            <a:lvl1pPr marL="0" marR="0" lvl="0" indent="0" algn="l" rtl="0">
              <a:lnSpc>
                <a:spcPct val="100000"/>
              </a:lnSpc>
              <a:spcBef>
                <a:spcPts val="0"/>
              </a:spcBef>
              <a:spcAft>
                <a:spcPts val="0"/>
              </a:spcAft>
              <a:buSzPts val="4800"/>
              <a:buNone/>
              <a:defRPr sz="4000">
                <a:solidFill>
                  <a:schemeClr val="accent1"/>
                </a:solidFill>
              </a:defRPr>
            </a:lvl1pPr>
            <a:lvl2pPr lvl="1"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48" name="Google Shape;248;p27"/>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49" name="Google Shape;249;p27"/>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250"/>
        <p:cNvGrpSpPr/>
        <p:nvPr/>
      </p:nvGrpSpPr>
      <p:grpSpPr>
        <a:xfrm>
          <a:off x="0" y="0"/>
          <a:ext cx="0" cy="0"/>
          <a:chOff x="0" y="0"/>
          <a:chExt cx="0" cy="0"/>
        </a:xfrm>
      </p:grpSpPr>
      <p:sp>
        <p:nvSpPr>
          <p:cNvPr id="251" name="Google Shape;251;p28"/>
          <p:cNvSpPr txBox="1">
            <a:spLocks noGrp="1"/>
          </p:cNvSpPr>
          <p:nvPr>
            <p:ph type="subTitle" idx="1"/>
          </p:nvPr>
        </p:nvSpPr>
        <p:spPr>
          <a:xfrm>
            <a:off x="951625" y="1633875"/>
            <a:ext cx="3027300" cy="5127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2000"/>
              <a:buFont typeface="Josefin Sans"/>
              <a:buNone/>
              <a:defRPr sz="18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9pPr>
          </a:lstStyle>
          <a:p>
            <a:endParaRPr/>
          </a:p>
        </p:txBody>
      </p:sp>
      <p:sp>
        <p:nvSpPr>
          <p:cNvPr id="252" name="Google Shape;252;p28"/>
          <p:cNvSpPr txBox="1">
            <a:spLocks noGrp="1"/>
          </p:cNvSpPr>
          <p:nvPr>
            <p:ph type="subTitle" idx="2"/>
          </p:nvPr>
        </p:nvSpPr>
        <p:spPr>
          <a:xfrm>
            <a:off x="951632" y="1011675"/>
            <a:ext cx="26622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2400"/>
              <a:buFont typeface="Josefin Sans"/>
              <a:buNone/>
              <a:defRPr sz="2800" b="1">
                <a:solidFill>
                  <a:schemeClr val="accent1"/>
                </a:solidFill>
                <a:latin typeface="Josefin Sans"/>
                <a:ea typeface="Josefin Sans"/>
                <a:cs typeface="Josefin Sans"/>
                <a:sym typeface="Josefin Sans"/>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53" name="Google Shape;253;p28"/>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4" name="Google Shape;254;p28"/>
          <p:cNvSpPr txBox="1">
            <a:spLocks noGrp="1"/>
          </p:cNvSpPr>
          <p:nvPr>
            <p:ph type="title" idx="3"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255" name="Google Shape;255;p28"/>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256" name="Google Shape;256;p28"/>
          <p:cNvSpPr txBox="1">
            <a:spLocks noGrp="1"/>
          </p:cNvSpPr>
          <p:nvPr>
            <p:ph type="subTitle" idx="4"/>
          </p:nvPr>
        </p:nvSpPr>
        <p:spPr>
          <a:xfrm>
            <a:off x="951632" y="2717100"/>
            <a:ext cx="3027300" cy="11415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cxnSp>
        <p:nvCxnSpPr>
          <p:cNvPr id="257" name="Google Shape;257;p28"/>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58" name="Google Shape;258;p28"/>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302"/>
        <p:cNvGrpSpPr/>
        <p:nvPr/>
      </p:nvGrpSpPr>
      <p:grpSpPr>
        <a:xfrm>
          <a:off x="0" y="0"/>
          <a:ext cx="0" cy="0"/>
          <a:chOff x="0" y="0"/>
          <a:chExt cx="0" cy="0"/>
        </a:xfrm>
      </p:grpSpPr>
      <p:sp>
        <p:nvSpPr>
          <p:cNvPr id="303" name="Google Shape;303;p36"/>
          <p:cNvSpPr/>
          <p:nvPr/>
        </p:nvSpPr>
        <p:spPr>
          <a:xfrm>
            <a:off x="6481100" y="-39600"/>
            <a:ext cx="2701200" cy="2537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cxnSp>
        <p:nvCxnSpPr>
          <p:cNvPr id="304" name="Google Shape;304;p36"/>
          <p:cNvCxnSpPr/>
          <p:nvPr/>
        </p:nvCxnSpPr>
        <p:spPr>
          <a:xfrm>
            <a:off x="525225" y="441500"/>
            <a:ext cx="0" cy="2710500"/>
          </a:xfrm>
          <a:prstGeom prst="straightConnector1">
            <a:avLst/>
          </a:prstGeom>
          <a:noFill/>
          <a:ln w="76200" cap="flat" cmpd="sng">
            <a:solidFill>
              <a:schemeClr val="accent1"/>
            </a:solidFill>
            <a:prstDash val="solid"/>
            <a:round/>
            <a:headEnd type="none" w="med" len="med"/>
            <a:tailEnd type="none" w="med" len="med"/>
          </a:ln>
        </p:spPr>
      </p:cxnSp>
      <p:cxnSp>
        <p:nvCxnSpPr>
          <p:cNvPr id="305" name="Google Shape;305;p36"/>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37"/>
          <p:cNvSpPr/>
          <p:nvPr/>
        </p:nvSpPr>
        <p:spPr>
          <a:xfrm>
            <a:off x="-159275" y="1563300"/>
            <a:ext cx="1591500" cy="3962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cxnSp>
        <p:nvCxnSpPr>
          <p:cNvPr id="308" name="Google Shape;308;p37"/>
          <p:cNvCxnSpPr/>
          <p:nvPr/>
        </p:nvCxnSpPr>
        <p:spPr>
          <a:xfrm rot="10800000">
            <a:off x="986725" y="1327650"/>
            <a:ext cx="445500" cy="0"/>
          </a:xfrm>
          <a:prstGeom prst="straightConnector1">
            <a:avLst/>
          </a:prstGeom>
          <a:noFill/>
          <a:ln w="76200" cap="flat" cmpd="sng">
            <a:solidFill>
              <a:schemeClr val="accent1"/>
            </a:solidFill>
            <a:prstDash val="solid"/>
            <a:round/>
            <a:headEnd type="none" w="med" len="med"/>
            <a:tailEnd type="none" w="med" len="med"/>
          </a:ln>
        </p:spPr>
      </p:cxnSp>
      <p:cxnSp>
        <p:nvCxnSpPr>
          <p:cNvPr id="309" name="Google Shape;309;p37"/>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25750" y="2130662"/>
            <a:ext cx="3173400" cy="1104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Josefin Sans"/>
              <a:buNone/>
              <a:defRPr sz="36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925751" y="1640525"/>
            <a:ext cx="1724100" cy="841800"/>
          </a:xfrm>
          <a:prstGeom prst="rect">
            <a:avLst/>
          </a:prstGeom>
        </p:spPr>
        <p:txBody>
          <a:bodyPr spcFirstLastPara="1" wrap="square" lIns="91425" tIns="0" rIns="91425" bIns="91425" anchor="b" anchorCtr="0">
            <a:noAutofit/>
          </a:bodyPr>
          <a:lstStyle>
            <a:lvl1pPr lvl="0" rtl="0">
              <a:spcBef>
                <a:spcPts val="0"/>
              </a:spcBef>
              <a:spcAft>
                <a:spcPts val="0"/>
              </a:spcAft>
              <a:buClr>
                <a:schemeClr val="accent1"/>
              </a:buClr>
              <a:buSzPts val="6000"/>
              <a:buFont typeface="Josefin Sans"/>
              <a:buNone/>
              <a:defRPr sz="60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9pPr>
          </a:lstStyle>
          <a:p>
            <a:r>
              <a:t>xx%</a:t>
            </a:r>
          </a:p>
        </p:txBody>
      </p:sp>
      <p:sp>
        <p:nvSpPr>
          <p:cNvPr id="16" name="Google Shape;16;p3"/>
          <p:cNvSpPr txBox="1">
            <a:spLocks noGrp="1"/>
          </p:cNvSpPr>
          <p:nvPr>
            <p:ph type="subTitle" idx="1"/>
          </p:nvPr>
        </p:nvSpPr>
        <p:spPr>
          <a:xfrm>
            <a:off x="925750" y="3471400"/>
            <a:ext cx="3027300" cy="558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Josefin Sans Light"/>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7" name="Google Shape;17;p3"/>
          <p:cNvCxnSpPr/>
          <p:nvPr/>
        </p:nvCxnSpPr>
        <p:spPr>
          <a:xfrm>
            <a:off x="542275" y="1625200"/>
            <a:ext cx="0" cy="2961300"/>
          </a:xfrm>
          <a:prstGeom prst="straightConnector1">
            <a:avLst/>
          </a:prstGeom>
          <a:noFill/>
          <a:ln w="76200" cap="flat" cmpd="sng">
            <a:solidFill>
              <a:schemeClr val="accent1"/>
            </a:solidFill>
            <a:prstDash val="solid"/>
            <a:round/>
            <a:headEnd type="none" w="med" len="med"/>
            <a:tailEnd type="none" w="med" len="med"/>
          </a:ln>
        </p:spPr>
      </p:cxnSp>
      <p:cxnSp>
        <p:nvCxnSpPr>
          <p:cNvPr id="18" name="Google Shape;18;p3"/>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9" name="Google Shape;19;p3"/>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subTitle" idx="1"/>
          </p:nvPr>
        </p:nvSpPr>
        <p:spPr>
          <a:xfrm>
            <a:off x="811600" y="1312075"/>
            <a:ext cx="7628100" cy="3296400"/>
          </a:xfrm>
          <a:prstGeom prst="rect">
            <a:avLst/>
          </a:prstGeom>
          <a:noFill/>
          <a:ln>
            <a:noFill/>
          </a:ln>
        </p:spPr>
        <p:txBody>
          <a:bodyPr spcFirstLastPara="1" wrap="square" lIns="91425" tIns="0" rIns="91425" bIns="91425" anchor="t" anchorCtr="0">
            <a:noAutofit/>
          </a:bodyPr>
          <a:lstStyle>
            <a:lvl1pPr lvl="0" rtl="0">
              <a:spcBef>
                <a:spcPts val="0"/>
              </a:spcBef>
              <a:spcAft>
                <a:spcPts val="0"/>
              </a:spcAft>
              <a:buClr>
                <a:schemeClr val="accent1"/>
              </a:buClr>
              <a:buSzPts val="1200"/>
              <a:buFont typeface="Josefin Sans"/>
              <a:buAutoNum type="arabicPeriod"/>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rgbClr val="434343"/>
              </a:buClr>
              <a:buSzPts val="1200"/>
              <a:buFont typeface="Roboto Condensed Light"/>
              <a:buAutoNum type="alphaLcPeriod"/>
              <a:defRPr/>
            </a:lvl2pPr>
            <a:lvl3pPr lvl="2" rtl="0">
              <a:lnSpc>
                <a:spcPct val="100000"/>
              </a:lnSpc>
              <a:spcBef>
                <a:spcPts val="0"/>
              </a:spcBef>
              <a:spcAft>
                <a:spcPts val="0"/>
              </a:spcAft>
              <a:buClr>
                <a:srgbClr val="434343"/>
              </a:buClr>
              <a:buSzPts val="1200"/>
              <a:buFont typeface="Roboto Condensed Light"/>
              <a:buAutoNum type="romanLcPeriod"/>
              <a:defRPr/>
            </a:lvl3pPr>
            <a:lvl4pPr lvl="3" rtl="0">
              <a:lnSpc>
                <a:spcPct val="100000"/>
              </a:lnSpc>
              <a:spcBef>
                <a:spcPts val="0"/>
              </a:spcBef>
              <a:spcAft>
                <a:spcPts val="0"/>
              </a:spcAft>
              <a:buClr>
                <a:srgbClr val="434343"/>
              </a:buClr>
              <a:buSzPts val="1200"/>
              <a:buFont typeface="Roboto Condensed Light"/>
              <a:buAutoNum type="arabicPeriod"/>
              <a:defRPr/>
            </a:lvl4pPr>
            <a:lvl5pPr lvl="4" rtl="0">
              <a:lnSpc>
                <a:spcPct val="100000"/>
              </a:lnSpc>
              <a:spcBef>
                <a:spcPts val="0"/>
              </a:spcBef>
              <a:spcAft>
                <a:spcPts val="0"/>
              </a:spcAft>
              <a:buClr>
                <a:srgbClr val="434343"/>
              </a:buClr>
              <a:buSzPts val="1200"/>
              <a:buFont typeface="Roboto Condensed Light"/>
              <a:buAutoNum type="alphaLcPeriod"/>
              <a:defRPr/>
            </a:lvl5pPr>
            <a:lvl6pPr lvl="5" rtl="0">
              <a:lnSpc>
                <a:spcPct val="100000"/>
              </a:lnSpc>
              <a:spcBef>
                <a:spcPts val="0"/>
              </a:spcBef>
              <a:spcAft>
                <a:spcPts val="0"/>
              </a:spcAft>
              <a:buClr>
                <a:srgbClr val="434343"/>
              </a:buClr>
              <a:buSzPts val="1200"/>
              <a:buFont typeface="Roboto Condensed Light"/>
              <a:buAutoNum type="romanLcPeriod"/>
              <a:defRPr/>
            </a:lvl6pPr>
            <a:lvl7pPr lvl="6" rtl="0">
              <a:lnSpc>
                <a:spcPct val="100000"/>
              </a:lnSpc>
              <a:spcBef>
                <a:spcPts val="0"/>
              </a:spcBef>
              <a:spcAft>
                <a:spcPts val="0"/>
              </a:spcAft>
              <a:buClr>
                <a:srgbClr val="434343"/>
              </a:buClr>
              <a:buSzPts val="1200"/>
              <a:buFont typeface="Roboto Condensed Light"/>
              <a:buAutoNum type="arabicPeriod"/>
              <a:defRPr/>
            </a:lvl7pPr>
            <a:lvl8pPr lvl="7" rtl="0">
              <a:lnSpc>
                <a:spcPct val="100000"/>
              </a:lnSpc>
              <a:spcBef>
                <a:spcPts val="0"/>
              </a:spcBef>
              <a:spcAft>
                <a:spcPts val="0"/>
              </a:spcAft>
              <a:buClr>
                <a:srgbClr val="434343"/>
              </a:buClr>
              <a:buSzPts val="1200"/>
              <a:buFont typeface="Roboto Condensed Light"/>
              <a:buAutoNum type="alphaLcPeriod"/>
              <a:defRPr/>
            </a:lvl8pPr>
            <a:lvl9pPr lvl="8" rtl="0">
              <a:lnSpc>
                <a:spcPct val="100000"/>
              </a:lnSpc>
              <a:spcBef>
                <a:spcPts val="0"/>
              </a:spcBef>
              <a:spcAft>
                <a:spcPts val="0"/>
              </a:spcAft>
              <a:buClr>
                <a:srgbClr val="434343"/>
              </a:buClr>
              <a:buSzPts val="1200"/>
              <a:buFont typeface="Roboto Condensed Light"/>
              <a:buAutoNum type="romanLcPeriod"/>
              <a:defRPr/>
            </a:lvl9pPr>
          </a:lstStyle>
          <a:p>
            <a:endParaRPr/>
          </a:p>
        </p:txBody>
      </p:sp>
      <p:sp>
        <p:nvSpPr>
          <p:cNvPr id="22" name="Google Shape;22;p4"/>
          <p:cNvSpPr txBox="1">
            <a:spLocks noGrp="1"/>
          </p:cNvSpPr>
          <p:nvPr>
            <p:ph type="title"/>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3" name="Google Shape;23;p4"/>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4" name="Google Shape;24;p4"/>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subTitle" idx="1"/>
          </p:nvPr>
        </p:nvSpPr>
        <p:spPr>
          <a:xfrm>
            <a:off x="2206925" y="3042799"/>
            <a:ext cx="2263500" cy="8289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7" name="Google Shape;27;p5"/>
          <p:cNvSpPr txBox="1">
            <a:spLocks noGrp="1"/>
          </p:cNvSpPr>
          <p:nvPr>
            <p:ph type="subTitle" idx="2"/>
          </p:nvPr>
        </p:nvSpPr>
        <p:spPr>
          <a:xfrm>
            <a:off x="5045075" y="3042799"/>
            <a:ext cx="2263500" cy="8289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8" name="Google Shape;28;p5"/>
          <p:cNvSpPr txBox="1">
            <a:spLocks noGrp="1"/>
          </p:cNvSpPr>
          <p:nvPr>
            <p:ph type="subTitle" idx="3"/>
          </p:nvPr>
        </p:nvSpPr>
        <p:spPr>
          <a:xfrm>
            <a:off x="2206913" y="2478641"/>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29" name="Google Shape;29;p5"/>
          <p:cNvSpPr txBox="1">
            <a:spLocks noGrp="1"/>
          </p:cNvSpPr>
          <p:nvPr>
            <p:ph type="subTitle" idx="4"/>
          </p:nvPr>
        </p:nvSpPr>
        <p:spPr>
          <a:xfrm>
            <a:off x="5045063" y="2478641"/>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30" name="Google Shape;30;p5"/>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1" name="Google Shape;31;p5"/>
          <p:cNvSpPr txBox="1">
            <a:spLocks noGrp="1"/>
          </p:cNvSpPr>
          <p:nvPr>
            <p:ph type="title" idx="5"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32" name="Google Shape;32;p5"/>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33" name="Google Shape;33;p5"/>
          <p:cNvSpPr txBox="1">
            <a:spLocks noGrp="1"/>
          </p:cNvSpPr>
          <p:nvPr>
            <p:ph type="title" idx="6"/>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4" name="Google Shape;34;p5"/>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35" name="Google Shape;35;p5"/>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8" name="Google Shape;38;p6"/>
          <p:cNvSpPr txBox="1">
            <a:spLocks noGrp="1"/>
          </p:cNvSpPr>
          <p:nvPr>
            <p:ph type="title" idx="2"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39" name="Google Shape;39;p6"/>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40" name="Google Shape;40;p6"/>
          <p:cNvSpPr txBox="1">
            <a:spLocks noGrp="1"/>
          </p:cNvSpPr>
          <p:nvPr>
            <p:ph type="title" idx="3"/>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1" name="Google Shape;41;p6"/>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42" name="Google Shape;42;p6"/>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5" name="Google Shape;45;p7"/>
          <p:cNvSpPr txBox="1">
            <a:spLocks noGrp="1"/>
          </p:cNvSpPr>
          <p:nvPr>
            <p:ph type="title" idx="2"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46" name="Google Shape;46;p7"/>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47" name="Google Shape;47;p7"/>
          <p:cNvSpPr txBox="1">
            <a:spLocks noGrp="1"/>
          </p:cNvSpPr>
          <p:nvPr>
            <p:ph type="subTitle" idx="1"/>
          </p:nvPr>
        </p:nvSpPr>
        <p:spPr>
          <a:xfrm>
            <a:off x="1410325" y="1727250"/>
            <a:ext cx="5264700" cy="2321100"/>
          </a:xfrm>
          <a:prstGeom prst="rect">
            <a:avLst/>
          </a:prstGeom>
          <a:solidFill>
            <a:schemeClr val="lt1"/>
          </a:solidFill>
          <a:ln>
            <a:noFill/>
          </a:ln>
        </p:spPr>
        <p:txBody>
          <a:bodyPr spcFirstLastPara="1" wrap="square" lIns="91425" tIns="182875" rIns="91425" bIns="0" anchor="ctr" anchorCtr="0">
            <a:noAutofit/>
          </a:bodyPr>
          <a:lstStyle>
            <a:lvl1pPr lvl="0" rtl="0">
              <a:lnSpc>
                <a:spcPct val="100000"/>
              </a:lnSpc>
              <a:spcBef>
                <a:spcPts val="0"/>
              </a:spcBef>
              <a:spcAft>
                <a:spcPts val="0"/>
              </a:spcAft>
              <a:buClr>
                <a:schemeClr val="dk1"/>
              </a:buClr>
              <a:buSzPts val="1600"/>
              <a:buFont typeface="Josefin Sans Light"/>
              <a:buChar char="●"/>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Char char="○"/>
              <a:defRPr>
                <a:solidFill>
                  <a:schemeClr val="dk1"/>
                </a:solidFill>
              </a:defRPr>
            </a:lvl2pPr>
            <a:lvl3pPr lvl="2" rtl="0">
              <a:lnSpc>
                <a:spcPct val="100000"/>
              </a:lnSpc>
              <a:spcBef>
                <a:spcPts val="0"/>
              </a:spcBef>
              <a:spcAft>
                <a:spcPts val="0"/>
              </a:spcAft>
              <a:buClr>
                <a:schemeClr val="dk1"/>
              </a:buClr>
              <a:buSzPts val="1400"/>
              <a:buChar char="■"/>
              <a:defRPr>
                <a:solidFill>
                  <a:schemeClr val="dk1"/>
                </a:solidFill>
              </a:defRPr>
            </a:lvl3pPr>
            <a:lvl4pPr lvl="3" rtl="0">
              <a:lnSpc>
                <a:spcPct val="100000"/>
              </a:lnSpc>
              <a:spcBef>
                <a:spcPts val="0"/>
              </a:spcBef>
              <a:spcAft>
                <a:spcPts val="0"/>
              </a:spcAft>
              <a:buClr>
                <a:schemeClr val="dk1"/>
              </a:buClr>
              <a:buSzPts val="1400"/>
              <a:buChar char="●"/>
              <a:defRPr>
                <a:solidFill>
                  <a:schemeClr val="dk1"/>
                </a:solidFill>
              </a:defRPr>
            </a:lvl4pPr>
            <a:lvl5pPr lvl="4" rtl="0">
              <a:lnSpc>
                <a:spcPct val="100000"/>
              </a:lnSpc>
              <a:spcBef>
                <a:spcPts val="0"/>
              </a:spcBef>
              <a:spcAft>
                <a:spcPts val="0"/>
              </a:spcAft>
              <a:buClr>
                <a:schemeClr val="dk1"/>
              </a:buClr>
              <a:buSzPts val="1400"/>
              <a:buChar char="○"/>
              <a:defRPr>
                <a:solidFill>
                  <a:schemeClr val="dk1"/>
                </a:solidFill>
              </a:defRPr>
            </a:lvl5pPr>
            <a:lvl6pPr lvl="5" rtl="0">
              <a:lnSpc>
                <a:spcPct val="100000"/>
              </a:lnSpc>
              <a:spcBef>
                <a:spcPts val="0"/>
              </a:spcBef>
              <a:spcAft>
                <a:spcPts val="0"/>
              </a:spcAft>
              <a:buClr>
                <a:schemeClr val="dk1"/>
              </a:buClr>
              <a:buSzPts val="1400"/>
              <a:buChar char="■"/>
              <a:defRPr>
                <a:solidFill>
                  <a:schemeClr val="dk1"/>
                </a:solidFill>
              </a:defRPr>
            </a:lvl6pPr>
            <a:lvl7pPr lvl="6" rtl="0">
              <a:lnSpc>
                <a:spcPct val="100000"/>
              </a:lnSpc>
              <a:spcBef>
                <a:spcPts val="0"/>
              </a:spcBef>
              <a:spcAft>
                <a:spcPts val="0"/>
              </a:spcAft>
              <a:buClr>
                <a:schemeClr val="dk1"/>
              </a:buClr>
              <a:buSzPts val="1400"/>
              <a:buChar char="●"/>
              <a:defRPr>
                <a:solidFill>
                  <a:schemeClr val="dk1"/>
                </a:solidFill>
              </a:defRPr>
            </a:lvl7pPr>
            <a:lvl8pPr lvl="7" rtl="0">
              <a:lnSpc>
                <a:spcPct val="100000"/>
              </a:lnSpc>
              <a:spcBef>
                <a:spcPts val="0"/>
              </a:spcBef>
              <a:spcAft>
                <a:spcPts val="0"/>
              </a:spcAft>
              <a:buClr>
                <a:schemeClr val="dk1"/>
              </a:buClr>
              <a:buSzPts val="1400"/>
              <a:buChar char="○"/>
              <a:defRPr>
                <a:solidFill>
                  <a:schemeClr val="dk1"/>
                </a:solidFill>
              </a:defRPr>
            </a:lvl8pPr>
            <a:lvl9pPr lvl="8"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48" name="Google Shape;48;p7"/>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9" name="Google Shape;49;p7"/>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50" name="Google Shape;50;p7"/>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TITLE_AND_DESCRIPTION_1">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5292000" y="2212804"/>
            <a:ext cx="3173400" cy="5583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Josefin Sans"/>
              <a:buNone/>
              <a:defRPr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1" name="Google Shape;111;p15"/>
          <p:cNvSpPr txBox="1">
            <a:spLocks noGrp="1"/>
          </p:cNvSpPr>
          <p:nvPr>
            <p:ph type="title" idx="2" hasCustomPrompt="1"/>
          </p:nvPr>
        </p:nvSpPr>
        <p:spPr>
          <a:xfrm>
            <a:off x="5292001" y="1625200"/>
            <a:ext cx="1724100" cy="841800"/>
          </a:xfrm>
          <a:prstGeom prst="rect">
            <a:avLst/>
          </a:prstGeom>
        </p:spPr>
        <p:txBody>
          <a:bodyPr spcFirstLastPara="1" wrap="square" lIns="91425" tIns="0" rIns="91425" bIns="91425" anchor="b" anchorCtr="0">
            <a:noAutofit/>
          </a:bodyPr>
          <a:lstStyle>
            <a:lvl1pPr lvl="0" rtl="0">
              <a:spcBef>
                <a:spcPts val="0"/>
              </a:spcBef>
              <a:spcAft>
                <a:spcPts val="0"/>
              </a:spcAft>
              <a:buClr>
                <a:schemeClr val="accent1"/>
              </a:buClr>
              <a:buSzPts val="6000"/>
              <a:buFont typeface="Josefin Sans"/>
              <a:buNone/>
              <a:defRPr sz="60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9pPr>
          </a:lstStyle>
          <a:p>
            <a:r>
              <a:t>xx%</a:t>
            </a:r>
          </a:p>
        </p:txBody>
      </p:sp>
      <p:sp>
        <p:nvSpPr>
          <p:cNvPr id="112" name="Google Shape;112;p15"/>
          <p:cNvSpPr txBox="1">
            <a:spLocks noGrp="1"/>
          </p:cNvSpPr>
          <p:nvPr>
            <p:ph type="subTitle" idx="1"/>
          </p:nvPr>
        </p:nvSpPr>
        <p:spPr>
          <a:xfrm>
            <a:off x="5292000" y="3455823"/>
            <a:ext cx="3027300" cy="558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Josefin Sans Light"/>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13" name="Google Shape;113;p15"/>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14" name="Google Shape;114;p15"/>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SECTION_HEADER_1">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925750" y="1786400"/>
            <a:ext cx="5151600" cy="940500"/>
          </a:xfrm>
          <a:prstGeom prst="rect">
            <a:avLst/>
          </a:prstGeom>
          <a:solidFill>
            <a:schemeClr val="lt1"/>
          </a:solidFill>
        </p:spPr>
        <p:txBody>
          <a:bodyPr spcFirstLastPara="1" wrap="square" lIns="91425" tIns="0" rIns="91425" bIns="91425" anchor="b" anchorCtr="0">
            <a:noAutofit/>
          </a:bodyPr>
          <a:lstStyle>
            <a:lvl1pPr lvl="0" rtl="0">
              <a:spcBef>
                <a:spcPts val="0"/>
              </a:spcBef>
              <a:spcAft>
                <a:spcPts val="0"/>
              </a:spcAft>
              <a:buSzPts val="3600"/>
              <a:buNone/>
              <a:defRPr sz="68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7" name="Google Shape;117;p16"/>
          <p:cNvSpPr txBox="1">
            <a:spLocks noGrp="1"/>
          </p:cNvSpPr>
          <p:nvPr>
            <p:ph type="subTitle" idx="1"/>
          </p:nvPr>
        </p:nvSpPr>
        <p:spPr>
          <a:xfrm>
            <a:off x="925748" y="2726900"/>
            <a:ext cx="5151600" cy="1025400"/>
          </a:xfrm>
          <a:prstGeom prst="rect">
            <a:avLst/>
          </a:prstGeom>
          <a:solidFill>
            <a:schemeClr val="lt1"/>
          </a:solidFill>
          <a:ln>
            <a:noFill/>
          </a:ln>
        </p:spPr>
        <p:txBody>
          <a:bodyPr spcFirstLastPara="1" wrap="square" lIns="91425" tIns="0" rIns="91425" bIns="0" anchor="t" anchorCtr="0">
            <a:noAutofit/>
          </a:bodyPr>
          <a:lstStyle>
            <a:lvl1pPr marL="0" marR="0" lvl="0" indent="-228600" algn="l" rtl="0">
              <a:lnSpc>
                <a:spcPct val="100000"/>
              </a:lnSpc>
              <a:spcBef>
                <a:spcPts val="0"/>
              </a:spcBef>
              <a:spcAft>
                <a:spcPts val="0"/>
              </a:spcAft>
              <a:buClr>
                <a:schemeClr val="dk1"/>
              </a:buClr>
              <a:buSzPts val="3600"/>
              <a:buFont typeface="Josefin Sans"/>
              <a:buNone/>
              <a:defRPr sz="2100" b="1">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cxnSp>
        <p:nvCxnSpPr>
          <p:cNvPr id="118" name="Google Shape;118;p16"/>
          <p:cNvCxnSpPr/>
          <p:nvPr/>
        </p:nvCxnSpPr>
        <p:spPr>
          <a:xfrm>
            <a:off x="542275" y="1625200"/>
            <a:ext cx="0" cy="2710500"/>
          </a:xfrm>
          <a:prstGeom prst="straightConnector1">
            <a:avLst/>
          </a:prstGeom>
          <a:noFill/>
          <a:ln w="76200" cap="flat" cmpd="sng">
            <a:solidFill>
              <a:schemeClr val="accent1"/>
            </a:solidFill>
            <a:prstDash val="solid"/>
            <a:round/>
            <a:headEnd type="none" w="med" len="med"/>
            <a:tailEnd type="none" w="med" len="med"/>
          </a:ln>
        </p:spPr>
      </p:cxnSp>
      <p:cxnSp>
        <p:nvCxnSpPr>
          <p:cNvPr id="119" name="Google Shape;119;p16"/>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20" name="Google Shape;120;p16"/>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79200" rIns="91425" bIns="91425" anchor="t" anchorCtr="0">
            <a:noAutofit/>
          </a:bodyPr>
          <a:lstStyle>
            <a:lvl1pPr lvl="0" rtl="0">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84225" y="1159350"/>
            <a:ext cx="8520600" cy="3416400"/>
          </a:xfrm>
          <a:prstGeom prst="rect">
            <a:avLst/>
          </a:prstGeom>
          <a:noFill/>
          <a:ln>
            <a:noFill/>
          </a:ln>
        </p:spPr>
        <p:txBody>
          <a:bodyPr spcFirstLastPara="1" wrap="square" lIns="91425" tIns="0" rIns="91425" bIns="182875" anchor="t" anchorCtr="0">
            <a:noAutofit/>
          </a:bodyPr>
          <a:lstStyle>
            <a:lvl1pPr marL="457200" lvl="0" indent="-342900" rtl="0">
              <a:lnSpc>
                <a:spcPct val="100000"/>
              </a:lnSpc>
              <a:spcBef>
                <a:spcPts val="0"/>
              </a:spcBef>
              <a:spcAft>
                <a:spcPts val="0"/>
              </a:spcAft>
              <a:buClr>
                <a:schemeClr val="dk1"/>
              </a:buClr>
              <a:buSzPts val="1800"/>
              <a:buFont typeface="Josefin Sans Medium"/>
              <a:buChar char="●"/>
              <a:defRPr sz="1800">
                <a:solidFill>
                  <a:schemeClr val="dk1"/>
                </a:solidFill>
                <a:latin typeface="Josefin Sans Medium"/>
                <a:ea typeface="Josefin Sans Medium"/>
                <a:cs typeface="Josefin Sans Medium"/>
                <a:sym typeface="Josefin Sans Medium"/>
              </a:defRPr>
            </a:lvl1pPr>
            <a:lvl2pPr marL="914400" lvl="1" indent="-317500" rtl="0">
              <a:lnSpc>
                <a:spcPct val="100000"/>
              </a:lnSpc>
              <a:spcBef>
                <a:spcPts val="0"/>
              </a:spcBef>
              <a:spcAft>
                <a:spcPts val="0"/>
              </a:spcAft>
              <a:buClr>
                <a:schemeClr val="dk1"/>
              </a:buClr>
              <a:buSzPts val="1400"/>
              <a:buFont typeface="Josefin Sans"/>
              <a:buChar char="○"/>
              <a:defRPr>
                <a:solidFill>
                  <a:schemeClr val="dk1"/>
                </a:solidFill>
                <a:latin typeface="Josefin Sans"/>
                <a:ea typeface="Josefin Sans"/>
                <a:cs typeface="Josefin Sans"/>
                <a:sym typeface="Josefin Sans"/>
              </a:defRPr>
            </a:lvl2pPr>
            <a:lvl3pPr marL="1371600" lvl="2" indent="-317500" rtl="0">
              <a:lnSpc>
                <a:spcPct val="100000"/>
              </a:lnSpc>
              <a:spcBef>
                <a:spcPts val="0"/>
              </a:spcBef>
              <a:spcAft>
                <a:spcPts val="0"/>
              </a:spcAft>
              <a:buClr>
                <a:schemeClr val="dk1"/>
              </a:buClr>
              <a:buSzPts val="1400"/>
              <a:buFont typeface="Josefin Sans Light"/>
              <a:buChar char="■"/>
              <a:defRPr>
                <a:solidFill>
                  <a:schemeClr val="dk1"/>
                </a:solidFill>
                <a:latin typeface="Josefin Sans Light"/>
                <a:ea typeface="Josefin Sans Light"/>
                <a:cs typeface="Josefin Sans Light"/>
                <a:sym typeface="Josefin Sans Light"/>
              </a:defRPr>
            </a:lvl3pPr>
            <a:lvl4pPr marL="1828800" lvl="3" indent="-317500" rtl="0">
              <a:lnSpc>
                <a:spcPct val="100000"/>
              </a:lnSpc>
              <a:spcBef>
                <a:spcPts val="0"/>
              </a:spcBef>
              <a:spcAft>
                <a:spcPts val="0"/>
              </a:spcAft>
              <a:buClr>
                <a:schemeClr val="dk1"/>
              </a:buClr>
              <a:buSzPts val="1400"/>
              <a:buFont typeface="Josefin Sans ExtraLight"/>
              <a:buChar char="●"/>
              <a:defRPr>
                <a:solidFill>
                  <a:schemeClr val="dk1"/>
                </a:solidFill>
                <a:latin typeface="Josefin Sans ExtraLight"/>
                <a:ea typeface="Josefin Sans ExtraLight"/>
                <a:cs typeface="Josefin Sans ExtraLight"/>
                <a:sym typeface="Josefin Sans ExtraLight"/>
              </a:defRPr>
            </a:lvl4pPr>
            <a:lvl5pPr marL="2286000" lvl="4" indent="-311150" rtl="0">
              <a:lnSpc>
                <a:spcPct val="100000"/>
              </a:lnSpc>
              <a:spcBef>
                <a:spcPts val="0"/>
              </a:spcBef>
              <a:spcAft>
                <a:spcPts val="0"/>
              </a:spcAft>
              <a:buClr>
                <a:schemeClr val="dk1"/>
              </a:buClr>
              <a:buSzPts val="1300"/>
              <a:buFont typeface="Josefin Sans ExtraLight"/>
              <a:buChar char="○"/>
              <a:defRPr sz="1300">
                <a:solidFill>
                  <a:schemeClr val="dk1"/>
                </a:solidFill>
                <a:latin typeface="Josefin Sans ExtraLight"/>
                <a:ea typeface="Josefin Sans ExtraLight"/>
                <a:cs typeface="Josefin Sans ExtraLight"/>
                <a:sym typeface="Josefin Sans ExtraLight"/>
              </a:defRPr>
            </a:lvl5pPr>
            <a:lvl6pPr marL="2743200" lvl="5" indent="-3048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6pPr>
            <a:lvl7pPr marL="3200400" lvl="6" indent="-3048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7pPr>
            <a:lvl8pPr marL="3657600" lvl="7" indent="-3048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8pPr>
            <a:lvl9pPr marL="4114800" lvl="8" indent="-3048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8" r:id="rId7"/>
    <p:sldLayoutId id="2147483661" r:id="rId8"/>
    <p:sldLayoutId id="2147483662" r:id="rId9"/>
    <p:sldLayoutId id="2147483666" r:id="rId10"/>
    <p:sldLayoutId id="2147483668" r:id="rId11"/>
    <p:sldLayoutId id="2147483672" r:id="rId12"/>
    <p:sldLayoutId id="2147483673" r:id="rId13"/>
    <p:sldLayoutId id="2147483674" r:id="rId14"/>
    <p:sldLayoutId id="2147483682" r:id="rId15"/>
    <p:sldLayoutId id="2147483683" r:id="rId16"/>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1"/>
        <p:cNvGrpSpPr/>
        <p:nvPr/>
      </p:nvGrpSpPr>
      <p:grpSpPr>
        <a:xfrm>
          <a:off x="0" y="0"/>
          <a:ext cx="0" cy="0"/>
          <a:chOff x="0" y="0"/>
          <a:chExt cx="0" cy="0"/>
        </a:xfrm>
      </p:grpSpPr>
      <p:sp>
        <p:nvSpPr>
          <p:cNvPr id="322" name="Google Shape;322;p42"/>
          <p:cNvSpPr txBox="1">
            <a:spLocks noGrp="1"/>
          </p:cNvSpPr>
          <p:nvPr>
            <p:ph type="ctrTitle"/>
          </p:nvPr>
        </p:nvSpPr>
        <p:spPr>
          <a:xfrm>
            <a:off x="689175" y="631850"/>
            <a:ext cx="4767600" cy="1983300"/>
          </a:xfrm>
          <a:prstGeom prst="rect">
            <a:avLst/>
          </a:prstGeom>
        </p:spPr>
        <p:txBody>
          <a:bodyPr spcFirstLastPara="1" wrap="square" lIns="91425" tIns="201150" rIns="91425" bIns="91425" anchor="t" anchorCtr="0">
            <a:noAutofit/>
          </a:bodyPr>
          <a:lstStyle/>
          <a:p>
            <a:pPr marL="0" lvl="0" indent="0" algn="l" rtl="0">
              <a:spcBef>
                <a:spcPts val="0"/>
              </a:spcBef>
              <a:spcAft>
                <a:spcPts val="0"/>
              </a:spcAft>
              <a:buNone/>
            </a:pPr>
            <a:r>
              <a:rPr lang="en" sz="4500"/>
              <a:t>Reducing Phishing Scams on Carousell</a:t>
            </a:r>
            <a:endParaRPr sz="4500"/>
          </a:p>
        </p:txBody>
      </p:sp>
      <p:grpSp>
        <p:nvGrpSpPr>
          <p:cNvPr id="323" name="Google Shape;323;p42"/>
          <p:cNvGrpSpPr/>
          <p:nvPr/>
        </p:nvGrpSpPr>
        <p:grpSpPr>
          <a:xfrm>
            <a:off x="7430391" y="3491750"/>
            <a:ext cx="1009500" cy="965850"/>
            <a:chOff x="7430391" y="3491750"/>
            <a:chExt cx="1009500" cy="965850"/>
          </a:xfrm>
        </p:grpSpPr>
        <p:sp>
          <p:nvSpPr>
            <p:cNvPr id="324" name="Google Shape;324;p42"/>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325" name="Google Shape;325;p42"/>
            <p:cNvPicPr preferRelativeResize="0"/>
            <p:nvPr/>
          </p:nvPicPr>
          <p:blipFill rotWithShape="1">
            <a:blip r:embed="rId4">
              <a:alphaModFix/>
            </a:blip>
            <a:srcRect l="23331" t="19663" r="22748" b="20589"/>
            <a:stretch/>
          </p:blipFill>
          <p:spPr>
            <a:xfrm>
              <a:off x="7669212" y="3491750"/>
              <a:ext cx="531875" cy="589350"/>
            </a:xfrm>
            <a:prstGeom prst="rect">
              <a:avLst/>
            </a:prstGeom>
            <a:noFill/>
            <a:ln>
              <a:noFill/>
            </a:ln>
          </p:spPr>
        </p:pic>
      </p:grpSp>
      <p:pic>
        <p:nvPicPr>
          <p:cNvPr id="326" name="Google Shape;326;p42"/>
          <p:cNvPicPr preferRelativeResize="0"/>
          <p:nvPr/>
        </p:nvPicPr>
        <p:blipFill>
          <a:blip r:embed="rId5">
            <a:alphaModFix/>
          </a:blip>
          <a:stretch>
            <a:fillRect/>
          </a:stretch>
        </p:blipFill>
        <p:spPr>
          <a:xfrm>
            <a:off x="0" y="3317350"/>
            <a:ext cx="3944075" cy="1826150"/>
          </a:xfrm>
          <a:prstGeom prst="rect">
            <a:avLst/>
          </a:prstGeom>
          <a:noFill/>
          <a:ln>
            <a:noFill/>
          </a:ln>
        </p:spPr>
      </p:pic>
      <p:sp>
        <p:nvSpPr>
          <p:cNvPr id="327" name="Google Shape;327;p42"/>
          <p:cNvSpPr txBox="1">
            <a:spLocks noGrp="1"/>
          </p:cNvSpPr>
          <p:nvPr>
            <p:ph type="subTitle" idx="1"/>
          </p:nvPr>
        </p:nvSpPr>
        <p:spPr>
          <a:xfrm>
            <a:off x="786426" y="3067675"/>
            <a:ext cx="39441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dk1"/>
                </a:solidFill>
              </a:rPr>
              <a:t>S05 Team 4</a:t>
            </a:r>
            <a:endParaRPr u="sng">
              <a:solidFill>
                <a:schemeClr val="dk1"/>
              </a:solidFill>
            </a:endParaRPr>
          </a:p>
          <a:p>
            <a:pPr marL="0" lvl="0" indent="0" algn="l" rtl="0">
              <a:spcBef>
                <a:spcPts val="0"/>
              </a:spcBef>
              <a:spcAft>
                <a:spcPts val="0"/>
              </a:spcAft>
              <a:buNone/>
            </a:pPr>
            <a:endParaRPr sz="1600" b="0">
              <a:solidFill>
                <a:schemeClr val="dk1"/>
              </a:solidFill>
              <a:latin typeface="Josefin Sans Light"/>
              <a:ea typeface="Josefin Sans Light"/>
              <a:cs typeface="Josefin Sans Light"/>
              <a:sym typeface="Josefin Sans Light"/>
            </a:endParaRPr>
          </a:p>
          <a:p>
            <a:pPr marL="0" lvl="0" indent="0" algn="l" rtl="0">
              <a:spcBef>
                <a:spcPts val="0"/>
              </a:spcBef>
              <a:spcAft>
                <a:spcPts val="0"/>
              </a:spcAft>
              <a:buNone/>
            </a:pPr>
            <a:r>
              <a:rPr lang="en" sz="1600">
                <a:solidFill>
                  <a:schemeClr val="dk1"/>
                </a:solidFill>
              </a:rPr>
              <a:t>Lim Shao Zhe Lenson</a:t>
            </a:r>
            <a:endParaRPr sz="1600">
              <a:solidFill>
                <a:schemeClr val="dk1"/>
              </a:solidFill>
            </a:endParaRPr>
          </a:p>
          <a:p>
            <a:pPr marL="0" lvl="0" indent="0" algn="l" rtl="0">
              <a:spcBef>
                <a:spcPts val="0"/>
              </a:spcBef>
              <a:spcAft>
                <a:spcPts val="0"/>
              </a:spcAft>
              <a:buNone/>
            </a:pPr>
            <a:r>
              <a:rPr lang="en" sz="1600">
                <a:solidFill>
                  <a:schemeClr val="dk1"/>
                </a:solidFill>
              </a:rPr>
              <a:t>Phoebe Cheong Qian Ming</a:t>
            </a:r>
            <a:endParaRPr sz="1600">
              <a:solidFill>
                <a:schemeClr val="dk1"/>
              </a:solidFill>
            </a:endParaRPr>
          </a:p>
          <a:p>
            <a:pPr marL="0" lvl="0" indent="0" algn="l" rtl="0">
              <a:spcBef>
                <a:spcPts val="0"/>
              </a:spcBef>
              <a:spcAft>
                <a:spcPts val="0"/>
              </a:spcAft>
              <a:buNone/>
            </a:pPr>
            <a:r>
              <a:rPr lang="en" sz="1600">
                <a:solidFill>
                  <a:schemeClr val="dk1"/>
                </a:solidFill>
              </a:rPr>
              <a:t>Syed Saad Muntasirul Islam</a:t>
            </a:r>
            <a:endParaRPr sz="1600">
              <a:solidFill>
                <a:schemeClr val="dk1"/>
              </a:solidFill>
            </a:endParaRPr>
          </a:p>
          <a:p>
            <a:pPr marL="0" lvl="0" indent="0" algn="l" rtl="0">
              <a:spcBef>
                <a:spcPts val="0"/>
              </a:spcBef>
              <a:spcAft>
                <a:spcPts val="0"/>
              </a:spcAft>
              <a:buNone/>
            </a:pPr>
            <a:r>
              <a:rPr lang="en" sz="1600">
                <a:solidFill>
                  <a:schemeClr val="dk1"/>
                </a:solidFill>
              </a:rPr>
              <a:t>Tai Jia An</a:t>
            </a:r>
            <a:endParaRPr sz="1600">
              <a:solidFill>
                <a:schemeClr val="dk1"/>
              </a:solidFill>
            </a:endParaRPr>
          </a:p>
          <a:p>
            <a:pPr marL="0" lvl="0" indent="0" algn="l" rtl="0">
              <a:spcBef>
                <a:spcPts val="0"/>
              </a:spcBef>
              <a:spcAft>
                <a:spcPts val="0"/>
              </a:spcAft>
              <a:buNone/>
            </a:pPr>
            <a:r>
              <a:rPr lang="en" sz="1600">
                <a:solidFill>
                  <a:schemeClr val="dk1"/>
                </a:solidFill>
              </a:rPr>
              <a:t>Tay Wei Ming</a:t>
            </a:r>
            <a:endParaRPr sz="1600">
              <a:solidFill>
                <a:schemeClr val="dk1"/>
              </a:solidFill>
            </a:endParaRPr>
          </a:p>
          <a:p>
            <a:pPr marL="0" lvl="0" indent="0" algn="l" rtl="0">
              <a:spcBef>
                <a:spcPts val="0"/>
              </a:spcBef>
              <a:spcAft>
                <a:spcPts val="0"/>
              </a:spcAft>
              <a:buClr>
                <a:srgbClr val="000000"/>
              </a:buClr>
              <a:buSzPts val="1100"/>
              <a:buFont typeface="Arial"/>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1"/>
          <p:cNvSpPr txBox="1">
            <a:spLocks noGrp="1"/>
          </p:cNvSpPr>
          <p:nvPr>
            <p:ph type="title" idx="3"/>
          </p:nvPr>
        </p:nvSpPr>
        <p:spPr>
          <a:xfrm>
            <a:off x="1470900" y="476534"/>
            <a:ext cx="620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Limitations of Sift</a:t>
            </a:r>
            <a:endParaRPr/>
          </a:p>
        </p:txBody>
      </p:sp>
      <p:cxnSp>
        <p:nvCxnSpPr>
          <p:cNvPr id="507" name="Google Shape;507;p51">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508" name="Google Shape;508;p51">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
        <p:nvSpPr>
          <p:cNvPr id="509" name="Google Shape;509;p51"/>
          <p:cNvSpPr/>
          <p:nvPr/>
        </p:nvSpPr>
        <p:spPr>
          <a:xfrm>
            <a:off x="4239750" y="2518781"/>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1"/>
          <p:cNvSpPr/>
          <p:nvPr/>
        </p:nvSpPr>
        <p:spPr>
          <a:xfrm>
            <a:off x="3768075" y="3964819"/>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1"/>
          <p:cNvSpPr/>
          <p:nvPr/>
        </p:nvSpPr>
        <p:spPr>
          <a:xfrm>
            <a:off x="4654100" y="1729859"/>
            <a:ext cx="123000" cy="123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1"/>
          <p:cNvSpPr txBox="1"/>
          <p:nvPr/>
        </p:nvSpPr>
        <p:spPr>
          <a:xfrm>
            <a:off x="4777100" y="1660100"/>
            <a:ext cx="3867000" cy="262500"/>
          </a:xfrm>
          <a:prstGeom prst="rect">
            <a:avLst/>
          </a:prstGeom>
          <a:noFill/>
          <a:ln>
            <a:noFill/>
          </a:ln>
        </p:spPr>
        <p:txBody>
          <a:bodyPr spcFirstLastPara="1" wrap="square" lIns="0" tIns="6350" rIns="0" bIns="0" anchor="t" anchorCtr="0">
            <a:noAutofit/>
          </a:bodyPr>
          <a:lstStyle/>
          <a:p>
            <a:pPr marL="91440" marR="91440" lvl="0" indent="0" algn="l" rtl="0">
              <a:spcBef>
                <a:spcPts val="0"/>
              </a:spcBef>
              <a:spcAft>
                <a:spcPts val="0"/>
              </a:spcAft>
              <a:buClr>
                <a:schemeClr val="dk1"/>
              </a:buClr>
              <a:buFont typeface="Arial"/>
              <a:buNone/>
            </a:pPr>
            <a:r>
              <a:rPr lang="en" sz="1600" b="1">
                <a:solidFill>
                  <a:schemeClr val="dk1"/>
                </a:solidFill>
                <a:latin typeface="Josefin Sans"/>
                <a:ea typeface="Josefin Sans"/>
                <a:cs typeface="Josefin Sans"/>
                <a:sym typeface="Josefin Sans"/>
              </a:rPr>
              <a:t>Phishing by-passes Sift checks</a:t>
            </a:r>
            <a:endParaRPr sz="1600" b="1">
              <a:solidFill>
                <a:schemeClr val="dk1"/>
              </a:solidFill>
              <a:latin typeface="Josefin Sans"/>
              <a:ea typeface="Josefin Sans"/>
              <a:cs typeface="Josefin Sans"/>
              <a:sym typeface="Josefin Sans"/>
            </a:endParaRPr>
          </a:p>
          <a:p>
            <a:pPr marL="91440" marR="91440" lvl="0" indent="0" algn="l" rtl="0">
              <a:lnSpc>
                <a:spcPct val="100000"/>
              </a:lnSpc>
              <a:spcBef>
                <a:spcPts val="0"/>
              </a:spcBef>
              <a:spcAft>
                <a:spcPts val="0"/>
              </a:spcAft>
              <a:buNone/>
            </a:pPr>
            <a:endParaRPr sz="1600" b="1">
              <a:solidFill>
                <a:schemeClr val="dk1"/>
              </a:solidFill>
              <a:latin typeface="Josefin Sans"/>
              <a:ea typeface="Josefin Sans"/>
              <a:cs typeface="Josefin Sans"/>
              <a:sym typeface="Josefin Sans"/>
            </a:endParaRPr>
          </a:p>
        </p:txBody>
      </p:sp>
      <p:sp>
        <p:nvSpPr>
          <p:cNvPr id="513" name="Google Shape;513;p51"/>
          <p:cNvSpPr/>
          <p:nvPr/>
        </p:nvSpPr>
        <p:spPr>
          <a:xfrm>
            <a:off x="4654100" y="2815609"/>
            <a:ext cx="123000" cy="123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1"/>
          <p:cNvSpPr txBox="1"/>
          <p:nvPr/>
        </p:nvSpPr>
        <p:spPr>
          <a:xfrm>
            <a:off x="4777100" y="2745850"/>
            <a:ext cx="3631200" cy="262500"/>
          </a:xfrm>
          <a:prstGeom prst="rect">
            <a:avLst/>
          </a:prstGeom>
          <a:noFill/>
          <a:ln>
            <a:noFill/>
          </a:ln>
        </p:spPr>
        <p:txBody>
          <a:bodyPr spcFirstLastPara="1" wrap="square" lIns="0" tIns="6350" rIns="0" bIns="0" anchor="t" anchorCtr="0">
            <a:noAutofit/>
          </a:bodyPr>
          <a:lstStyle/>
          <a:p>
            <a:pPr marL="91440" marR="91440" lvl="0" indent="0" algn="l" rtl="0">
              <a:lnSpc>
                <a:spcPct val="100000"/>
              </a:lnSpc>
              <a:spcBef>
                <a:spcPts val="0"/>
              </a:spcBef>
              <a:spcAft>
                <a:spcPts val="0"/>
              </a:spcAft>
              <a:buNone/>
            </a:pPr>
            <a:r>
              <a:rPr lang="en" sz="1600" b="1">
                <a:solidFill>
                  <a:schemeClr val="dk1"/>
                </a:solidFill>
                <a:latin typeface="Josefin Sans"/>
                <a:ea typeface="Josefin Sans"/>
                <a:cs typeface="Josefin Sans"/>
                <a:sym typeface="Josefin Sans"/>
              </a:rPr>
              <a:t>Gaps in Risk Checks for Buyers</a:t>
            </a:r>
            <a:endParaRPr sz="1600" b="1">
              <a:solidFill>
                <a:schemeClr val="dk1"/>
              </a:solidFill>
              <a:latin typeface="Josefin Sans"/>
              <a:ea typeface="Josefin Sans"/>
              <a:cs typeface="Josefin Sans"/>
              <a:sym typeface="Josefin Sans"/>
            </a:endParaRPr>
          </a:p>
        </p:txBody>
      </p:sp>
      <p:sp>
        <p:nvSpPr>
          <p:cNvPr id="515" name="Google Shape;515;p51"/>
          <p:cNvSpPr txBox="1"/>
          <p:nvPr/>
        </p:nvSpPr>
        <p:spPr>
          <a:xfrm>
            <a:off x="4845675" y="1872725"/>
            <a:ext cx="3867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Sift was trained to identify suspicious seller behavior via their listings</a:t>
            </a:r>
            <a:endParaRPr/>
          </a:p>
        </p:txBody>
      </p:sp>
      <p:sp>
        <p:nvSpPr>
          <p:cNvPr id="516" name="Google Shape;516;p51"/>
          <p:cNvSpPr txBox="1"/>
          <p:nvPr/>
        </p:nvSpPr>
        <p:spPr>
          <a:xfrm>
            <a:off x="4845675" y="3083225"/>
            <a:ext cx="3867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Sift targets solely on the behaviour of sellers. This creates a gap for bad actors to thrive as buyers</a:t>
            </a:r>
            <a:endParaRPr/>
          </a:p>
        </p:txBody>
      </p:sp>
      <p:pic>
        <p:nvPicPr>
          <p:cNvPr id="517" name="Google Shape;517;p51" title="Chart"/>
          <p:cNvPicPr preferRelativeResize="0"/>
          <p:nvPr/>
        </p:nvPicPr>
        <p:blipFill>
          <a:blip r:embed="rId3">
            <a:alphaModFix/>
          </a:blip>
          <a:stretch>
            <a:fillRect/>
          </a:stretch>
        </p:blipFill>
        <p:spPr>
          <a:xfrm>
            <a:off x="373900" y="1660546"/>
            <a:ext cx="3934950" cy="2433111"/>
          </a:xfrm>
          <a:prstGeom prst="rect">
            <a:avLst/>
          </a:prstGeom>
          <a:noFill/>
          <a:ln>
            <a:noFill/>
          </a:ln>
        </p:spPr>
      </p:pic>
      <p:sp>
        <p:nvSpPr>
          <p:cNvPr id="518" name="Google Shape;518;p51"/>
          <p:cNvSpPr txBox="1"/>
          <p:nvPr/>
        </p:nvSpPr>
        <p:spPr>
          <a:xfrm>
            <a:off x="81325" y="1467350"/>
            <a:ext cx="3282000" cy="262500"/>
          </a:xfrm>
          <a:prstGeom prst="rect">
            <a:avLst/>
          </a:prstGeom>
          <a:noFill/>
          <a:ln>
            <a:noFill/>
          </a:ln>
        </p:spPr>
        <p:txBody>
          <a:bodyPr spcFirstLastPara="1" wrap="square" lIns="0" tIns="6350" rIns="0" bIns="0" anchor="t" anchorCtr="0">
            <a:noAutofit/>
          </a:bodyPr>
          <a:lstStyle/>
          <a:p>
            <a:pPr marL="91440" marR="91440" lvl="0" indent="0" algn="l" rtl="0">
              <a:lnSpc>
                <a:spcPct val="100000"/>
              </a:lnSpc>
              <a:spcBef>
                <a:spcPts val="0"/>
              </a:spcBef>
              <a:spcAft>
                <a:spcPts val="0"/>
              </a:spcAft>
              <a:buNone/>
            </a:pPr>
            <a:r>
              <a:rPr lang="en" sz="1000" b="1">
                <a:solidFill>
                  <a:schemeClr val="dk1"/>
                </a:solidFill>
                <a:latin typeface="Josefin Sans"/>
                <a:ea typeface="Josefin Sans"/>
                <a:cs typeface="Josefin Sans"/>
                <a:sym typeface="Josefin Sans"/>
              </a:rPr>
              <a:t>Number of cases</a:t>
            </a:r>
            <a:endParaRPr sz="1000" b="1">
              <a:solidFill>
                <a:schemeClr val="dk1"/>
              </a:solidFill>
              <a:latin typeface="Josefin Sans"/>
              <a:ea typeface="Josefin Sans"/>
              <a:cs typeface="Josefin Sans"/>
              <a:sym typeface="Josefin Sans"/>
            </a:endParaRPr>
          </a:p>
        </p:txBody>
      </p:sp>
      <p:grpSp>
        <p:nvGrpSpPr>
          <p:cNvPr id="519" name="Google Shape;519;p51"/>
          <p:cNvGrpSpPr/>
          <p:nvPr/>
        </p:nvGrpSpPr>
        <p:grpSpPr>
          <a:xfrm>
            <a:off x="232766" y="3960700"/>
            <a:ext cx="1009500" cy="965850"/>
            <a:chOff x="7430391" y="3491750"/>
            <a:chExt cx="1009500" cy="965850"/>
          </a:xfrm>
        </p:grpSpPr>
        <p:sp>
          <p:nvSpPr>
            <p:cNvPr id="520" name="Google Shape;520;p51"/>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521" name="Google Shape;521;p51"/>
            <p:cNvPicPr preferRelativeResize="0"/>
            <p:nvPr/>
          </p:nvPicPr>
          <p:blipFill rotWithShape="1">
            <a:blip r:embed="rId4">
              <a:alphaModFix/>
            </a:blip>
            <a:srcRect l="23331" t="19663" r="22748" b="20589"/>
            <a:stretch/>
          </p:blipFill>
          <p:spPr>
            <a:xfrm>
              <a:off x="7669212" y="3491750"/>
              <a:ext cx="531875" cy="589350"/>
            </a:xfrm>
            <a:prstGeom prst="rect">
              <a:avLst/>
            </a:prstGeom>
            <a:noFill/>
            <a:ln>
              <a:noFill/>
            </a:ln>
          </p:spPr>
        </p:pic>
      </p:grpSp>
      <p:sp>
        <p:nvSpPr>
          <p:cNvPr id="522" name="Google Shape;522;p51"/>
          <p:cNvSpPr txBox="1">
            <a:spLocks noGrp="1"/>
          </p:cNvSpPr>
          <p:nvPr>
            <p:ph type="title" idx="2"/>
          </p:nvPr>
        </p:nvSpPr>
        <p:spPr>
          <a:xfrm>
            <a:off x="8007325" y="4658475"/>
            <a:ext cx="1086900" cy="278400"/>
          </a:xfrm>
          <a:prstGeom prst="rect">
            <a:avLst/>
          </a:prstGeom>
          <a:solidFill>
            <a:schemeClr val="lt1"/>
          </a:solidFill>
        </p:spPr>
        <p:txBody>
          <a:bodyPr spcFirstLastPara="1" wrap="square" lIns="91425" tIns="0" rIns="91425" bIns="0" anchor="b" anchorCtr="0">
            <a:noAutofit/>
          </a:bodyPr>
          <a:lstStyle/>
          <a:p>
            <a:pPr marL="0" lvl="0" indent="0" algn="l" rtl="0">
              <a:spcBef>
                <a:spcPts val="0"/>
              </a:spcBef>
              <a:spcAft>
                <a:spcPts val="0"/>
              </a:spcAft>
              <a:buNone/>
            </a:pPr>
            <a:r>
              <a:rPr lang="en"/>
              <a:t>Lenson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52"/>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Carousell Protection</a:t>
            </a:r>
            <a:endParaRPr/>
          </a:p>
        </p:txBody>
      </p:sp>
      <p:cxnSp>
        <p:nvCxnSpPr>
          <p:cNvPr id="528" name="Google Shape;528;p52">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529" name="Google Shape;529;p52">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grpSp>
        <p:nvGrpSpPr>
          <p:cNvPr id="530" name="Google Shape;530;p52"/>
          <p:cNvGrpSpPr/>
          <p:nvPr/>
        </p:nvGrpSpPr>
        <p:grpSpPr>
          <a:xfrm>
            <a:off x="232766" y="3960700"/>
            <a:ext cx="1009500" cy="965850"/>
            <a:chOff x="7430391" y="3491750"/>
            <a:chExt cx="1009500" cy="965850"/>
          </a:xfrm>
        </p:grpSpPr>
        <p:sp>
          <p:nvSpPr>
            <p:cNvPr id="531" name="Google Shape;531;p52"/>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532" name="Google Shape;532;p52"/>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533" name="Google Shape;533;p52"/>
          <p:cNvSpPr txBox="1">
            <a:spLocks noGrp="1"/>
          </p:cNvSpPr>
          <p:nvPr>
            <p:ph type="title" idx="2"/>
          </p:nvPr>
        </p:nvSpPr>
        <p:spPr>
          <a:xfrm>
            <a:off x="8007325" y="4658475"/>
            <a:ext cx="1086900" cy="278400"/>
          </a:xfrm>
          <a:prstGeom prst="rect">
            <a:avLst/>
          </a:prstGeom>
          <a:solidFill>
            <a:schemeClr val="lt1"/>
          </a:solidFill>
        </p:spPr>
        <p:txBody>
          <a:bodyPr spcFirstLastPara="1" wrap="square" lIns="91425" tIns="0" rIns="91425" bIns="0" anchor="b" anchorCtr="0">
            <a:noAutofit/>
          </a:bodyPr>
          <a:lstStyle/>
          <a:p>
            <a:pPr marL="0" lvl="0" indent="0" algn="l" rtl="0">
              <a:spcBef>
                <a:spcPts val="0"/>
              </a:spcBef>
              <a:spcAft>
                <a:spcPts val="0"/>
              </a:spcAft>
              <a:buNone/>
            </a:pPr>
            <a:r>
              <a:rPr lang="en"/>
              <a:t>Lenson</a:t>
            </a:r>
            <a:endParaRPr/>
          </a:p>
        </p:txBody>
      </p:sp>
      <p:pic>
        <p:nvPicPr>
          <p:cNvPr id="534" name="Google Shape;534;p52"/>
          <p:cNvPicPr preferRelativeResize="0"/>
          <p:nvPr/>
        </p:nvPicPr>
        <p:blipFill>
          <a:blip r:embed="rId4">
            <a:alphaModFix/>
          </a:blip>
          <a:stretch>
            <a:fillRect/>
          </a:stretch>
        </p:blipFill>
        <p:spPr>
          <a:xfrm>
            <a:off x="4067250" y="2463825"/>
            <a:ext cx="1009500" cy="1009500"/>
          </a:xfrm>
          <a:prstGeom prst="rect">
            <a:avLst/>
          </a:prstGeom>
          <a:noFill/>
          <a:ln>
            <a:noFill/>
          </a:ln>
        </p:spPr>
      </p:pic>
      <p:grpSp>
        <p:nvGrpSpPr>
          <p:cNvPr id="535" name="Google Shape;535;p52"/>
          <p:cNvGrpSpPr/>
          <p:nvPr/>
        </p:nvGrpSpPr>
        <p:grpSpPr>
          <a:xfrm>
            <a:off x="5307400" y="2814750"/>
            <a:ext cx="1107750" cy="307625"/>
            <a:chOff x="5467375" y="2506125"/>
            <a:chExt cx="1107750" cy="307625"/>
          </a:xfrm>
        </p:grpSpPr>
        <p:cxnSp>
          <p:nvCxnSpPr>
            <p:cNvPr id="536" name="Google Shape;536;p52"/>
            <p:cNvCxnSpPr/>
            <p:nvPr/>
          </p:nvCxnSpPr>
          <p:spPr>
            <a:xfrm>
              <a:off x="5467525" y="2506125"/>
              <a:ext cx="1107600" cy="0"/>
            </a:xfrm>
            <a:prstGeom prst="straightConnector1">
              <a:avLst/>
            </a:prstGeom>
            <a:noFill/>
            <a:ln w="38100" cap="flat" cmpd="sng">
              <a:solidFill>
                <a:schemeClr val="dk2"/>
              </a:solidFill>
              <a:prstDash val="solid"/>
              <a:round/>
              <a:headEnd type="none" w="med" len="med"/>
              <a:tailEnd type="triangle" w="med" len="med"/>
            </a:ln>
          </p:spPr>
        </p:cxnSp>
        <p:cxnSp>
          <p:nvCxnSpPr>
            <p:cNvPr id="537" name="Google Shape;537;p52"/>
            <p:cNvCxnSpPr/>
            <p:nvPr/>
          </p:nvCxnSpPr>
          <p:spPr>
            <a:xfrm flipH="1">
              <a:off x="5467375" y="2801450"/>
              <a:ext cx="1070700" cy="12300"/>
            </a:xfrm>
            <a:prstGeom prst="straightConnector1">
              <a:avLst/>
            </a:prstGeom>
            <a:noFill/>
            <a:ln w="38100" cap="flat" cmpd="sng">
              <a:solidFill>
                <a:schemeClr val="dk2"/>
              </a:solidFill>
              <a:prstDash val="solid"/>
              <a:round/>
              <a:headEnd type="none" w="med" len="med"/>
              <a:tailEnd type="triangle" w="med" len="med"/>
            </a:ln>
          </p:spPr>
        </p:cxnSp>
      </p:grpSp>
      <p:sp>
        <p:nvSpPr>
          <p:cNvPr id="538" name="Google Shape;538;p52"/>
          <p:cNvSpPr txBox="1"/>
          <p:nvPr/>
        </p:nvSpPr>
        <p:spPr>
          <a:xfrm>
            <a:off x="6756550" y="2837300"/>
            <a:ext cx="1009500" cy="262500"/>
          </a:xfrm>
          <a:prstGeom prst="rect">
            <a:avLst/>
          </a:prstGeom>
          <a:noFill/>
          <a:ln>
            <a:noFill/>
          </a:ln>
        </p:spPr>
        <p:txBody>
          <a:bodyPr spcFirstLastPara="1" wrap="square" lIns="0" tIns="6350" rIns="0" bIns="0" anchor="t" anchorCtr="0">
            <a:noAutofit/>
          </a:bodyPr>
          <a:lstStyle/>
          <a:p>
            <a:pPr marL="91440" marR="91440" lvl="0" indent="0" algn="l" rtl="0">
              <a:lnSpc>
                <a:spcPct val="100000"/>
              </a:lnSpc>
              <a:spcBef>
                <a:spcPts val="0"/>
              </a:spcBef>
              <a:spcAft>
                <a:spcPts val="0"/>
              </a:spcAft>
              <a:buNone/>
            </a:pPr>
            <a:r>
              <a:rPr lang="en" sz="1800" b="1">
                <a:solidFill>
                  <a:schemeClr val="dk1"/>
                </a:solidFill>
                <a:latin typeface="Josefin Sans"/>
                <a:ea typeface="Josefin Sans"/>
                <a:cs typeface="Josefin Sans"/>
                <a:sym typeface="Josefin Sans"/>
              </a:rPr>
              <a:t>Buyers</a:t>
            </a:r>
            <a:endParaRPr sz="1800" b="1">
              <a:solidFill>
                <a:schemeClr val="dk1"/>
              </a:solidFill>
              <a:latin typeface="Josefin Sans"/>
              <a:ea typeface="Josefin Sans"/>
              <a:cs typeface="Josefin Sans"/>
              <a:sym typeface="Josefin Sans"/>
            </a:endParaRPr>
          </a:p>
        </p:txBody>
      </p:sp>
      <p:grpSp>
        <p:nvGrpSpPr>
          <p:cNvPr id="539" name="Google Shape;539;p52"/>
          <p:cNvGrpSpPr/>
          <p:nvPr/>
        </p:nvGrpSpPr>
        <p:grpSpPr>
          <a:xfrm>
            <a:off x="2735950" y="2814750"/>
            <a:ext cx="1107750" cy="307625"/>
            <a:chOff x="5467375" y="2506125"/>
            <a:chExt cx="1107750" cy="307625"/>
          </a:xfrm>
        </p:grpSpPr>
        <p:cxnSp>
          <p:nvCxnSpPr>
            <p:cNvPr id="540" name="Google Shape;540;p52"/>
            <p:cNvCxnSpPr/>
            <p:nvPr/>
          </p:nvCxnSpPr>
          <p:spPr>
            <a:xfrm>
              <a:off x="5467525" y="2506125"/>
              <a:ext cx="1107600" cy="0"/>
            </a:xfrm>
            <a:prstGeom prst="straightConnector1">
              <a:avLst/>
            </a:prstGeom>
            <a:noFill/>
            <a:ln w="38100" cap="flat" cmpd="sng">
              <a:solidFill>
                <a:schemeClr val="dk2"/>
              </a:solidFill>
              <a:prstDash val="solid"/>
              <a:round/>
              <a:headEnd type="none" w="med" len="med"/>
              <a:tailEnd type="triangle" w="med" len="med"/>
            </a:ln>
          </p:spPr>
        </p:cxnSp>
        <p:cxnSp>
          <p:nvCxnSpPr>
            <p:cNvPr id="541" name="Google Shape;541;p52"/>
            <p:cNvCxnSpPr/>
            <p:nvPr/>
          </p:nvCxnSpPr>
          <p:spPr>
            <a:xfrm flipH="1">
              <a:off x="5467375" y="2801450"/>
              <a:ext cx="1070700" cy="12300"/>
            </a:xfrm>
            <a:prstGeom prst="straightConnector1">
              <a:avLst/>
            </a:prstGeom>
            <a:noFill/>
            <a:ln w="38100" cap="flat" cmpd="sng">
              <a:solidFill>
                <a:schemeClr val="dk2"/>
              </a:solidFill>
              <a:prstDash val="solid"/>
              <a:round/>
              <a:headEnd type="none" w="med" len="med"/>
              <a:tailEnd type="triangle" w="med" len="med"/>
            </a:ln>
          </p:spPr>
        </p:cxnSp>
      </p:grpSp>
      <p:sp>
        <p:nvSpPr>
          <p:cNvPr id="542" name="Google Shape;542;p52"/>
          <p:cNvSpPr txBox="1"/>
          <p:nvPr/>
        </p:nvSpPr>
        <p:spPr>
          <a:xfrm>
            <a:off x="1470875" y="2837325"/>
            <a:ext cx="1009500" cy="262500"/>
          </a:xfrm>
          <a:prstGeom prst="rect">
            <a:avLst/>
          </a:prstGeom>
          <a:noFill/>
          <a:ln>
            <a:noFill/>
          </a:ln>
        </p:spPr>
        <p:txBody>
          <a:bodyPr spcFirstLastPara="1" wrap="square" lIns="0" tIns="6350" rIns="0" bIns="0" anchor="t" anchorCtr="0">
            <a:noAutofit/>
          </a:bodyPr>
          <a:lstStyle/>
          <a:p>
            <a:pPr marL="91440" marR="91440" lvl="0" indent="0" algn="l" rtl="0">
              <a:lnSpc>
                <a:spcPct val="100000"/>
              </a:lnSpc>
              <a:spcBef>
                <a:spcPts val="0"/>
              </a:spcBef>
              <a:spcAft>
                <a:spcPts val="0"/>
              </a:spcAft>
              <a:buNone/>
            </a:pPr>
            <a:r>
              <a:rPr lang="en" sz="1800" b="1">
                <a:solidFill>
                  <a:schemeClr val="dk1"/>
                </a:solidFill>
                <a:latin typeface="Josefin Sans"/>
                <a:ea typeface="Josefin Sans"/>
                <a:cs typeface="Josefin Sans"/>
                <a:sym typeface="Josefin Sans"/>
              </a:rPr>
              <a:t>Sellers</a:t>
            </a:r>
            <a:endParaRPr sz="1800" b="1">
              <a:solidFill>
                <a:schemeClr val="dk1"/>
              </a:solidFill>
              <a:latin typeface="Josefin Sans"/>
              <a:ea typeface="Josefin Sans"/>
              <a:cs typeface="Josefin Sans"/>
              <a:sym typeface="Josefin Sans"/>
            </a:endParaRPr>
          </a:p>
        </p:txBody>
      </p:sp>
      <p:cxnSp>
        <p:nvCxnSpPr>
          <p:cNvPr id="543" name="Google Shape;543;p52"/>
          <p:cNvCxnSpPr/>
          <p:nvPr/>
        </p:nvCxnSpPr>
        <p:spPr>
          <a:xfrm rot="10800000">
            <a:off x="5836675" y="2340850"/>
            <a:ext cx="0" cy="467700"/>
          </a:xfrm>
          <a:prstGeom prst="straightConnector1">
            <a:avLst/>
          </a:prstGeom>
          <a:noFill/>
          <a:ln w="19050" cap="flat" cmpd="sng">
            <a:solidFill>
              <a:schemeClr val="dk2"/>
            </a:solidFill>
            <a:prstDash val="solid"/>
            <a:round/>
            <a:headEnd type="none" w="med" len="med"/>
            <a:tailEnd type="none" w="med" len="med"/>
          </a:ln>
        </p:spPr>
      </p:cxnSp>
      <p:sp>
        <p:nvSpPr>
          <p:cNvPr id="544" name="Google Shape;544;p52"/>
          <p:cNvSpPr txBox="1"/>
          <p:nvPr/>
        </p:nvSpPr>
        <p:spPr>
          <a:xfrm>
            <a:off x="4607425" y="1940650"/>
            <a:ext cx="24585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4.5% of Selling Price as Fee</a:t>
            </a:r>
            <a:endParaRPr/>
          </a:p>
        </p:txBody>
      </p:sp>
      <p:sp>
        <p:nvSpPr>
          <p:cNvPr id="545" name="Google Shape;545;p52"/>
          <p:cNvSpPr txBox="1"/>
          <p:nvPr/>
        </p:nvSpPr>
        <p:spPr>
          <a:xfrm>
            <a:off x="3724200" y="3358825"/>
            <a:ext cx="1695600" cy="262500"/>
          </a:xfrm>
          <a:prstGeom prst="rect">
            <a:avLst/>
          </a:prstGeom>
          <a:noFill/>
          <a:ln>
            <a:noFill/>
          </a:ln>
        </p:spPr>
        <p:txBody>
          <a:bodyPr spcFirstLastPara="1" wrap="square" lIns="0" tIns="6350" rIns="0" bIns="0" anchor="t" anchorCtr="0">
            <a:noAutofit/>
          </a:bodyPr>
          <a:lstStyle/>
          <a:p>
            <a:pPr marL="91440" marR="91440" lvl="0" indent="0" algn="l" rtl="0">
              <a:lnSpc>
                <a:spcPct val="100000"/>
              </a:lnSpc>
              <a:spcBef>
                <a:spcPts val="0"/>
              </a:spcBef>
              <a:spcAft>
                <a:spcPts val="0"/>
              </a:spcAft>
              <a:buNone/>
            </a:pPr>
            <a:r>
              <a:rPr lang="en" sz="1800" b="1">
                <a:solidFill>
                  <a:schemeClr val="dk1"/>
                </a:solidFill>
                <a:latin typeface="Josefin Sans"/>
                <a:ea typeface="Josefin Sans"/>
                <a:cs typeface="Josefin Sans"/>
                <a:sym typeface="Josefin Sans"/>
              </a:rPr>
              <a:t>Escrow Agent</a:t>
            </a:r>
            <a:endParaRPr sz="1800" b="1">
              <a:solidFill>
                <a:schemeClr val="dk1"/>
              </a:solidFill>
              <a:latin typeface="Josefin Sans"/>
              <a:ea typeface="Josefin Sans"/>
              <a:cs typeface="Josefin Sans"/>
              <a:sym typeface="Josefi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3"/>
          <p:cNvSpPr txBox="1">
            <a:spLocks noGrp="1"/>
          </p:cNvSpPr>
          <p:nvPr>
            <p:ph type="title" idx="3"/>
          </p:nvPr>
        </p:nvSpPr>
        <p:spPr>
          <a:xfrm>
            <a:off x="1470900" y="476534"/>
            <a:ext cx="620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Limitations of Carousell Protection</a:t>
            </a:r>
            <a:endParaRPr/>
          </a:p>
        </p:txBody>
      </p:sp>
      <p:cxnSp>
        <p:nvCxnSpPr>
          <p:cNvPr id="551" name="Google Shape;551;p53">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552" name="Google Shape;552;p53">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
        <p:nvSpPr>
          <p:cNvPr id="553" name="Google Shape;553;p53"/>
          <p:cNvSpPr/>
          <p:nvPr/>
        </p:nvSpPr>
        <p:spPr>
          <a:xfrm>
            <a:off x="4239750" y="3052181"/>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3"/>
          <p:cNvSpPr/>
          <p:nvPr/>
        </p:nvSpPr>
        <p:spPr>
          <a:xfrm>
            <a:off x="3768075" y="3812419"/>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3"/>
          <p:cNvSpPr/>
          <p:nvPr/>
        </p:nvSpPr>
        <p:spPr>
          <a:xfrm>
            <a:off x="996500" y="2187059"/>
            <a:ext cx="123000" cy="123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3"/>
          <p:cNvSpPr txBox="1"/>
          <p:nvPr/>
        </p:nvSpPr>
        <p:spPr>
          <a:xfrm>
            <a:off x="1119500" y="2117300"/>
            <a:ext cx="3867000" cy="262500"/>
          </a:xfrm>
          <a:prstGeom prst="rect">
            <a:avLst/>
          </a:prstGeom>
          <a:noFill/>
          <a:ln>
            <a:noFill/>
          </a:ln>
        </p:spPr>
        <p:txBody>
          <a:bodyPr spcFirstLastPara="1" wrap="square" lIns="0" tIns="6350" rIns="0" bIns="0" anchor="t" anchorCtr="0">
            <a:noAutofit/>
          </a:bodyPr>
          <a:lstStyle/>
          <a:p>
            <a:pPr marL="91440" marR="91440" lvl="0" indent="0" algn="l" rtl="0">
              <a:spcBef>
                <a:spcPts val="0"/>
              </a:spcBef>
              <a:spcAft>
                <a:spcPts val="0"/>
              </a:spcAft>
              <a:buNone/>
            </a:pPr>
            <a:r>
              <a:rPr lang="en" sz="1600" b="1">
                <a:solidFill>
                  <a:schemeClr val="dk1"/>
                </a:solidFill>
                <a:latin typeface="Josefin Sans"/>
                <a:ea typeface="Josefin Sans"/>
                <a:cs typeface="Josefin Sans"/>
                <a:sym typeface="Josefin Sans"/>
              </a:rPr>
              <a:t>Creates opportunity for Phishing</a:t>
            </a:r>
            <a:endParaRPr sz="1600" b="1">
              <a:solidFill>
                <a:schemeClr val="dk1"/>
              </a:solidFill>
              <a:latin typeface="Josefin Sans"/>
              <a:ea typeface="Josefin Sans"/>
              <a:cs typeface="Josefin Sans"/>
              <a:sym typeface="Josefin Sans"/>
            </a:endParaRPr>
          </a:p>
          <a:p>
            <a:pPr marL="91440" marR="91440" lvl="0" indent="0" algn="l" rtl="0">
              <a:lnSpc>
                <a:spcPct val="100000"/>
              </a:lnSpc>
              <a:spcBef>
                <a:spcPts val="0"/>
              </a:spcBef>
              <a:spcAft>
                <a:spcPts val="0"/>
              </a:spcAft>
              <a:buNone/>
            </a:pPr>
            <a:endParaRPr sz="1600" b="1">
              <a:solidFill>
                <a:schemeClr val="dk1"/>
              </a:solidFill>
              <a:latin typeface="Josefin Sans"/>
              <a:ea typeface="Josefin Sans"/>
              <a:cs typeface="Josefin Sans"/>
              <a:sym typeface="Josefin Sans"/>
            </a:endParaRPr>
          </a:p>
        </p:txBody>
      </p:sp>
      <p:sp>
        <p:nvSpPr>
          <p:cNvPr id="557" name="Google Shape;557;p53"/>
          <p:cNvSpPr/>
          <p:nvPr/>
        </p:nvSpPr>
        <p:spPr>
          <a:xfrm>
            <a:off x="996500" y="3349009"/>
            <a:ext cx="123000" cy="123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txBox="1"/>
          <p:nvPr/>
        </p:nvSpPr>
        <p:spPr>
          <a:xfrm>
            <a:off x="1119500" y="3279250"/>
            <a:ext cx="3631200" cy="262500"/>
          </a:xfrm>
          <a:prstGeom prst="rect">
            <a:avLst/>
          </a:prstGeom>
          <a:noFill/>
          <a:ln>
            <a:noFill/>
          </a:ln>
        </p:spPr>
        <p:txBody>
          <a:bodyPr spcFirstLastPara="1" wrap="square" lIns="0" tIns="6350" rIns="0" bIns="0" anchor="t" anchorCtr="0">
            <a:noAutofit/>
          </a:bodyPr>
          <a:lstStyle/>
          <a:p>
            <a:pPr marL="91440" marR="91440" lvl="0" indent="0" algn="l" rtl="0">
              <a:lnSpc>
                <a:spcPct val="100000"/>
              </a:lnSpc>
              <a:spcBef>
                <a:spcPts val="0"/>
              </a:spcBef>
              <a:spcAft>
                <a:spcPts val="0"/>
              </a:spcAft>
              <a:buNone/>
            </a:pPr>
            <a:r>
              <a:rPr lang="en" sz="1600" b="1">
                <a:solidFill>
                  <a:schemeClr val="dk1"/>
                </a:solidFill>
                <a:latin typeface="Josefin Sans"/>
                <a:ea typeface="Josefin Sans"/>
                <a:cs typeface="Josefin Sans"/>
                <a:sym typeface="Josefin Sans"/>
              </a:rPr>
              <a:t>Inflexible Fees</a:t>
            </a:r>
            <a:endParaRPr sz="1600" b="1">
              <a:solidFill>
                <a:schemeClr val="dk1"/>
              </a:solidFill>
              <a:latin typeface="Josefin Sans"/>
              <a:ea typeface="Josefin Sans"/>
              <a:cs typeface="Josefin Sans"/>
              <a:sym typeface="Josefin Sans"/>
            </a:endParaRPr>
          </a:p>
        </p:txBody>
      </p:sp>
      <p:sp>
        <p:nvSpPr>
          <p:cNvPr id="559" name="Google Shape;559;p53"/>
          <p:cNvSpPr txBox="1"/>
          <p:nvPr/>
        </p:nvSpPr>
        <p:spPr>
          <a:xfrm>
            <a:off x="1188075" y="2329925"/>
            <a:ext cx="4623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Scammers exploit the situation by pretending to be facilitating payment for users avoiding Carousell Protection fees</a:t>
            </a:r>
            <a:endParaRPr/>
          </a:p>
        </p:txBody>
      </p:sp>
      <p:sp>
        <p:nvSpPr>
          <p:cNvPr id="560" name="Google Shape;560;p53"/>
          <p:cNvSpPr txBox="1"/>
          <p:nvPr/>
        </p:nvSpPr>
        <p:spPr>
          <a:xfrm>
            <a:off x="1188075" y="3540425"/>
            <a:ext cx="4623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Transaction fees are used to maintain costs of Carousell Protection and third party fees from Stripe</a:t>
            </a:r>
            <a:endParaRPr/>
          </a:p>
        </p:txBody>
      </p:sp>
      <p:grpSp>
        <p:nvGrpSpPr>
          <p:cNvPr id="561" name="Google Shape;561;p53"/>
          <p:cNvGrpSpPr/>
          <p:nvPr/>
        </p:nvGrpSpPr>
        <p:grpSpPr>
          <a:xfrm>
            <a:off x="232766" y="3960700"/>
            <a:ext cx="1009500" cy="965850"/>
            <a:chOff x="7430391" y="3491750"/>
            <a:chExt cx="1009500" cy="965850"/>
          </a:xfrm>
        </p:grpSpPr>
        <p:sp>
          <p:nvSpPr>
            <p:cNvPr id="562" name="Google Shape;562;p53"/>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563" name="Google Shape;563;p53"/>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564" name="Google Shape;564;p53"/>
          <p:cNvSpPr txBox="1">
            <a:spLocks noGrp="1"/>
          </p:cNvSpPr>
          <p:nvPr>
            <p:ph type="title" idx="2"/>
          </p:nvPr>
        </p:nvSpPr>
        <p:spPr>
          <a:xfrm>
            <a:off x="8007325" y="4658475"/>
            <a:ext cx="1086900" cy="278400"/>
          </a:xfrm>
          <a:prstGeom prst="rect">
            <a:avLst/>
          </a:prstGeom>
          <a:solidFill>
            <a:schemeClr val="lt1"/>
          </a:solidFill>
        </p:spPr>
        <p:txBody>
          <a:bodyPr spcFirstLastPara="1" wrap="square" lIns="91425" tIns="0" rIns="91425" bIns="0" anchor="b" anchorCtr="0">
            <a:noAutofit/>
          </a:bodyPr>
          <a:lstStyle/>
          <a:p>
            <a:pPr marL="0" lvl="0" indent="0" algn="l" rtl="0">
              <a:spcBef>
                <a:spcPts val="0"/>
              </a:spcBef>
              <a:spcAft>
                <a:spcPts val="0"/>
              </a:spcAft>
              <a:buNone/>
            </a:pPr>
            <a:r>
              <a:rPr lang="en"/>
              <a:t>Lenson</a:t>
            </a:r>
            <a:endParaRPr/>
          </a:p>
        </p:txBody>
      </p:sp>
      <p:pic>
        <p:nvPicPr>
          <p:cNvPr id="565" name="Google Shape;565;p53"/>
          <p:cNvPicPr preferRelativeResize="0"/>
          <p:nvPr/>
        </p:nvPicPr>
        <p:blipFill rotWithShape="1">
          <a:blip r:embed="rId4">
            <a:alphaModFix/>
          </a:blip>
          <a:srcRect r="66492"/>
          <a:stretch/>
        </p:blipFill>
        <p:spPr>
          <a:xfrm>
            <a:off x="6750609" y="1280850"/>
            <a:ext cx="2007890" cy="3145988"/>
          </a:xfrm>
          <a:prstGeom prst="rect">
            <a:avLst/>
          </a:prstGeom>
          <a:noFill/>
          <a:ln>
            <a:noFill/>
          </a:ln>
        </p:spPr>
      </p:pic>
      <p:sp>
        <p:nvSpPr>
          <p:cNvPr id="566" name="Google Shape;566;p53"/>
          <p:cNvSpPr/>
          <p:nvPr/>
        </p:nvSpPr>
        <p:spPr>
          <a:xfrm>
            <a:off x="996500" y="1388084"/>
            <a:ext cx="123000" cy="123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3"/>
          <p:cNvSpPr txBox="1"/>
          <p:nvPr/>
        </p:nvSpPr>
        <p:spPr>
          <a:xfrm>
            <a:off x="1119500" y="1318325"/>
            <a:ext cx="3867000" cy="262500"/>
          </a:xfrm>
          <a:prstGeom prst="rect">
            <a:avLst/>
          </a:prstGeom>
          <a:noFill/>
          <a:ln>
            <a:noFill/>
          </a:ln>
        </p:spPr>
        <p:txBody>
          <a:bodyPr spcFirstLastPara="1" wrap="square" lIns="0" tIns="6350" rIns="0" bIns="0" anchor="t" anchorCtr="0">
            <a:noAutofit/>
          </a:bodyPr>
          <a:lstStyle/>
          <a:p>
            <a:pPr marL="91440" marR="91440" lvl="0" indent="0" algn="l" rtl="0">
              <a:spcBef>
                <a:spcPts val="0"/>
              </a:spcBef>
              <a:spcAft>
                <a:spcPts val="0"/>
              </a:spcAft>
              <a:buNone/>
            </a:pPr>
            <a:r>
              <a:rPr lang="en" sz="1600" b="1">
                <a:solidFill>
                  <a:schemeClr val="dk1"/>
                </a:solidFill>
                <a:latin typeface="Josefin Sans"/>
                <a:ea typeface="Josefin Sans"/>
                <a:cs typeface="Josefin Sans"/>
                <a:sym typeface="Josefin Sans"/>
              </a:rPr>
              <a:t>High Fees</a:t>
            </a:r>
            <a:endParaRPr sz="1600" b="1">
              <a:solidFill>
                <a:schemeClr val="dk1"/>
              </a:solidFill>
              <a:latin typeface="Josefin Sans"/>
              <a:ea typeface="Josefin Sans"/>
              <a:cs typeface="Josefin Sans"/>
              <a:sym typeface="Josefin Sans"/>
            </a:endParaRPr>
          </a:p>
          <a:p>
            <a:pPr marL="91440" marR="91440" lvl="0" indent="0" algn="l" rtl="0">
              <a:lnSpc>
                <a:spcPct val="100000"/>
              </a:lnSpc>
              <a:spcBef>
                <a:spcPts val="0"/>
              </a:spcBef>
              <a:spcAft>
                <a:spcPts val="0"/>
              </a:spcAft>
              <a:buNone/>
            </a:pPr>
            <a:endParaRPr sz="1600" b="1">
              <a:solidFill>
                <a:schemeClr val="dk1"/>
              </a:solidFill>
              <a:latin typeface="Josefin Sans"/>
              <a:ea typeface="Josefin Sans"/>
              <a:cs typeface="Josefin Sans"/>
              <a:sym typeface="Josefin Sans"/>
            </a:endParaRPr>
          </a:p>
        </p:txBody>
      </p:sp>
      <p:sp>
        <p:nvSpPr>
          <p:cNvPr id="568" name="Google Shape;568;p53"/>
          <p:cNvSpPr txBox="1"/>
          <p:nvPr/>
        </p:nvSpPr>
        <p:spPr>
          <a:xfrm>
            <a:off x="1188075" y="1530950"/>
            <a:ext cx="462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4.5% transaction fee is too expensive for users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4"/>
          <p:cNvSpPr txBox="1">
            <a:spLocks noGrp="1"/>
          </p:cNvSpPr>
          <p:nvPr>
            <p:ph type="title"/>
          </p:nvPr>
        </p:nvSpPr>
        <p:spPr>
          <a:xfrm>
            <a:off x="925750" y="2130662"/>
            <a:ext cx="3173400" cy="110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Proposed Solution</a:t>
            </a:r>
            <a:endParaRPr/>
          </a:p>
        </p:txBody>
      </p:sp>
      <p:sp>
        <p:nvSpPr>
          <p:cNvPr id="574" name="Google Shape;574;p54"/>
          <p:cNvSpPr txBox="1">
            <a:spLocks noGrp="1"/>
          </p:cNvSpPr>
          <p:nvPr>
            <p:ph type="title" idx="2"/>
          </p:nvPr>
        </p:nvSpPr>
        <p:spPr>
          <a:xfrm>
            <a:off x="925751" y="1640525"/>
            <a:ext cx="1724100" cy="841800"/>
          </a:xfrm>
          <a:prstGeom prst="rect">
            <a:avLst/>
          </a:prstGeom>
        </p:spPr>
        <p:txBody>
          <a:bodyPr spcFirstLastPara="1" wrap="square" lIns="91425" tIns="0" rIns="91425" bIns="91425" anchor="b" anchorCtr="0">
            <a:noAutofit/>
          </a:bodyPr>
          <a:lstStyle/>
          <a:p>
            <a:pPr marL="0" lvl="0" indent="0" algn="l" rtl="0">
              <a:spcBef>
                <a:spcPts val="0"/>
              </a:spcBef>
              <a:spcAft>
                <a:spcPts val="0"/>
              </a:spcAft>
              <a:buNone/>
            </a:pPr>
            <a:r>
              <a:rPr lang="en"/>
              <a:t>02</a:t>
            </a:r>
            <a:endParaRPr/>
          </a:p>
        </p:txBody>
      </p:sp>
      <p:sp>
        <p:nvSpPr>
          <p:cNvPr id="575" name="Google Shape;575;p54"/>
          <p:cNvSpPr/>
          <p:nvPr/>
        </p:nvSpPr>
        <p:spPr>
          <a:xfrm>
            <a:off x="5628350" y="676950"/>
            <a:ext cx="3599400" cy="3538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cxnSp>
        <p:nvCxnSpPr>
          <p:cNvPr id="576" name="Google Shape;576;p54">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577" name="Google Shape;577;p54">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pic>
        <p:nvPicPr>
          <p:cNvPr id="578" name="Google Shape;578;p54"/>
          <p:cNvPicPr preferRelativeResize="0"/>
          <p:nvPr/>
        </p:nvPicPr>
        <p:blipFill rotWithShape="1">
          <a:blip r:embed="rId3">
            <a:alphaModFix/>
          </a:blip>
          <a:srcRect t="7834" b="5787"/>
          <a:stretch/>
        </p:blipFill>
        <p:spPr>
          <a:xfrm>
            <a:off x="4245450" y="1300226"/>
            <a:ext cx="4748500" cy="2407550"/>
          </a:xfrm>
          <a:prstGeom prst="rect">
            <a:avLst/>
          </a:prstGeom>
          <a:noFill/>
          <a:ln>
            <a:noFill/>
          </a:ln>
        </p:spPr>
      </p:pic>
      <p:sp>
        <p:nvSpPr>
          <p:cNvPr id="579" name="Google Shape;579;p54"/>
          <p:cNvSpPr txBox="1">
            <a:spLocks noGrp="1"/>
          </p:cNvSpPr>
          <p:nvPr>
            <p:ph type="title" idx="4294967295"/>
          </p:nvPr>
        </p:nvSpPr>
        <p:spPr>
          <a:xfrm>
            <a:off x="8007325" y="4658475"/>
            <a:ext cx="1086900" cy="278400"/>
          </a:xfrm>
          <a:prstGeom prst="rect">
            <a:avLst/>
          </a:prstGeom>
          <a:solidFill>
            <a:schemeClr val="lt1"/>
          </a:solidFill>
        </p:spPr>
        <p:txBody>
          <a:bodyPr spcFirstLastPara="1" wrap="square" lIns="91425" tIns="79200" rIns="91425" bIns="91425" anchor="ctr" anchorCtr="0">
            <a:noAutofit/>
          </a:bodyPr>
          <a:lstStyle/>
          <a:p>
            <a:pPr marL="0" lvl="0" indent="0" algn="l" rtl="0">
              <a:spcBef>
                <a:spcPts val="0"/>
              </a:spcBef>
              <a:spcAft>
                <a:spcPts val="0"/>
              </a:spcAft>
              <a:buNone/>
            </a:pPr>
            <a:r>
              <a:rPr lang="en" sz="1900">
                <a:solidFill>
                  <a:schemeClr val="accent1"/>
                </a:solidFill>
              </a:rPr>
              <a:t>Lenson</a:t>
            </a:r>
            <a:endParaRPr sz="1900">
              <a:solidFill>
                <a:schemeClr val="accent1"/>
              </a:solidFill>
            </a:endParaRPr>
          </a:p>
        </p:txBody>
      </p:sp>
      <p:grpSp>
        <p:nvGrpSpPr>
          <p:cNvPr id="580" name="Google Shape;580;p54"/>
          <p:cNvGrpSpPr/>
          <p:nvPr/>
        </p:nvGrpSpPr>
        <p:grpSpPr>
          <a:xfrm>
            <a:off x="494966" y="4083450"/>
            <a:ext cx="1009500" cy="965850"/>
            <a:chOff x="7430391" y="3491750"/>
            <a:chExt cx="1009500" cy="965850"/>
          </a:xfrm>
        </p:grpSpPr>
        <p:sp>
          <p:nvSpPr>
            <p:cNvPr id="581" name="Google Shape;581;p54"/>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582" name="Google Shape;582;p54"/>
            <p:cNvPicPr preferRelativeResize="0"/>
            <p:nvPr/>
          </p:nvPicPr>
          <p:blipFill rotWithShape="1">
            <a:blip r:embed="rId4">
              <a:alphaModFix/>
            </a:blip>
            <a:srcRect l="23331" t="19663" r="22748" b="20589"/>
            <a:stretch/>
          </p:blipFill>
          <p:spPr>
            <a:xfrm>
              <a:off x="7669212" y="3491750"/>
              <a:ext cx="531875" cy="58935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pic>
        <p:nvPicPr>
          <p:cNvPr id="587" name="Google Shape;587;p55"/>
          <p:cNvPicPr preferRelativeResize="0"/>
          <p:nvPr/>
        </p:nvPicPr>
        <p:blipFill rotWithShape="1">
          <a:blip r:embed="rId3">
            <a:alphaModFix/>
          </a:blip>
          <a:srcRect t="7834" b="5787"/>
          <a:stretch/>
        </p:blipFill>
        <p:spPr>
          <a:xfrm>
            <a:off x="2130750" y="1233301"/>
            <a:ext cx="4748500" cy="2407550"/>
          </a:xfrm>
          <a:prstGeom prst="rect">
            <a:avLst/>
          </a:prstGeom>
          <a:noFill/>
          <a:ln>
            <a:noFill/>
          </a:ln>
        </p:spPr>
      </p:pic>
      <p:sp>
        <p:nvSpPr>
          <p:cNvPr id="588" name="Google Shape;588;p55"/>
          <p:cNvSpPr txBox="1">
            <a:spLocks noGrp="1"/>
          </p:cNvSpPr>
          <p:nvPr>
            <p:ph type="subTitle" idx="1"/>
          </p:nvPr>
        </p:nvSpPr>
        <p:spPr>
          <a:xfrm>
            <a:off x="6992475" y="587525"/>
            <a:ext cx="1689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Josefin Sans"/>
                <a:ea typeface="Josefin Sans"/>
                <a:cs typeface="Josefin Sans"/>
                <a:sym typeface="Josefin Sans"/>
              </a:rPr>
              <a:t>Automatically warn and suspend bad actors</a:t>
            </a:r>
            <a:endParaRPr dirty="0">
              <a:solidFill>
                <a:schemeClr val="dk1"/>
              </a:solidFill>
              <a:latin typeface="Josefin Sans"/>
              <a:ea typeface="Josefin Sans"/>
              <a:cs typeface="Josefin Sans"/>
              <a:sym typeface="Josefin Sans"/>
            </a:endParaRPr>
          </a:p>
        </p:txBody>
      </p:sp>
      <p:sp>
        <p:nvSpPr>
          <p:cNvPr id="589" name="Google Shape;589;p55"/>
          <p:cNvSpPr txBox="1">
            <a:spLocks noGrp="1"/>
          </p:cNvSpPr>
          <p:nvPr>
            <p:ph type="subTitle" idx="2"/>
          </p:nvPr>
        </p:nvSpPr>
        <p:spPr>
          <a:xfrm>
            <a:off x="6975424" y="3324225"/>
            <a:ext cx="1689000" cy="484800"/>
          </a:xfrm>
          <a:prstGeom prst="rect">
            <a:avLst/>
          </a:prstGeom>
          <a:noFill/>
          <a:ln>
            <a:noFill/>
          </a:ln>
        </p:spPr>
        <p:txBody>
          <a:bodyPr spcFirstLastPara="1" wrap="square" lIns="91425" tIns="91425" rIns="91425" bIns="91425" anchor="ctr" anchorCtr="0">
            <a:noAutofit/>
          </a:bodyPr>
          <a:lstStyle/>
          <a:p>
            <a:pPr>
              <a:buClr>
                <a:srgbClr val="000000"/>
              </a:buClr>
            </a:pPr>
            <a:r>
              <a:rPr lang="en" sz="1400" b="0" dirty="0">
                <a:solidFill>
                  <a:schemeClr val="dk1"/>
                </a:solidFill>
              </a:rPr>
              <a:t>Presents predicted information in a concise and actionable format</a:t>
            </a:r>
            <a:endParaRPr sz="1400" b="0" dirty="0">
              <a:solidFill>
                <a:schemeClr val="dk1"/>
              </a:solidFill>
            </a:endParaRPr>
          </a:p>
        </p:txBody>
      </p:sp>
      <p:sp>
        <p:nvSpPr>
          <p:cNvPr id="590" name="Google Shape;590;p55"/>
          <p:cNvSpPr txBox="1">
            <a:spLocks noGrp="1"/>
          </p:cNvSpPr>
          <p:nvPr>
            <p:ph type="title" idx="3"/>
          </p:nvPr>
        </p:nvSpPr>
        <p:spPr>
          <a:xfrm>
            <a:off x="6370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cxnSp>
        <p:nvCxnSpPr>
          <p:cNvPr id="591" name="Google Shape;591;p55">
            <a:hlinkClick r:id="" action="ppaction://hlinkshowjump?jump=nextslide"/>
          </p:cNvPr>
          <p:cNvCxnSpPr/>
          <p:nvPr/>
        </p:nvCxnSpPr>
        <p:spPr>
          <a:xfrm>
            <a:off x="84915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592" name="Google Shape;592;p55">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593" name="Google Shape;593;p55"/>
          <p:cNvCxnSpPr>
            <a:endCxn id="594" idx="0"/>
          </p:cNvCxnSpPr>
          <p:nvPr/>
        </p:nvCxnSpPr>
        <p:spPr>
          <a:xfrm>
            <a:off x="2065188" y="1532938"/>
            <a:ext cx="2264400" cy="308700"/>
          </a:xfrm>
          <a:prstGeom prst="bentConnector2">
            <a:avLst/>
          </a:prstGeom>
          <a:noFill/>
          <a:ln w="9525" cap="flat" cmpd="sng">
            <a:solidFill>
              <a:schemeClr val="dk1"/>
            </a:solidFill>
            <a:prstDash val="solid"/>
            <a:round/>
            <a:headEnd type="diamond" w="med" len="med"/>
            <a:tailEnd type="none" w="med" len="med"/>
          </a:ln>
        </p:spPr>
      </p:cxnSp>
      <p:sp>
        <p:nvSpPr>
          <p:cNvPr id="594" name="Google Shape;594;p55"/>
          <p:cNvSpPr/>
          <p:nvPr/>
        </p:nvSpPr>
        <p:spPr>
          <a:xfrm>
            <a:off x="4299288" y="1841638"/>
            <a:ext cx="60600" cy="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 name="Google Shape;595;p55"/>
          <p:cNvCxnSpPr/>
          <p:nvPr/>
        </p:nvCxnSpPr>
        <p:spPr>
          <a:xfrm flipH="1">
            <a:off x="6083375" y="693550"/>
            <a:ext cx="777000" cy="517800"/>
          </a:xfrm>
          <a:prstGeom prst="bentConnector3">
            <a:avLst>
              <a:gd name="adj1" fmla="val 98835"/>
            </a:avLst>
          </a:prstGeom>
          <a:noFill/>
          <a:ln w="9525" cap="flat" cmpd="sng">
            <a:solidFill>
              <a:schemeClr val="dk1"/>
            </a:solidFill>
            <a:prstDash val="solid"/>
            <a:round/>
            <a:headEnd type="diamond" w="med" len="med"/>
            <a:tailEnd type="diamond" w="med" len="med"/>
          </a:ln>
        </p:spPr>
      </p:cxnSp>
      <p:cxnSp>
        <p:nvCxnSpPr>
          <p:cNvPr id="596" name="Google Shape;596;p55"/>
          <p:cNvCxnSpPr/>
          <p:nvPr/>
        </p:nvCxnSpPr>
        <p:spPr>
          <a:xfrm rot="10800000">
            <a:off x="670483" y="1300935"/>
            <a:ext cx="312900" cy="0"/>
          </a:xfrm>
          <a:prstGeom prst="straightConnector1">
            <a:avLst/>
          </a:prstGeom>
          <a:noFill/>
          <a:ln w="38100" cap="flat" cmpd="sng">
            <a:solidFill>
              <a:schemeClr val="accent1"/>
            </a:solidFill>
            <a:prstDash val="solid"/>
            <a:round/>
            <a:headEnd type="none" w="med" len="med"/>
            <a:tailEnd type="none" w="med" len="med"/>
          </a:ln>
        </p:spPr>
      </p:cxnSp>
      <p:cxnSp>
        <p:nvCxnSpPr>
          <p:cNvPr id="597" name="Google Shape;597;p55"/>
          <p:cNvCxnSpPr/>
          <p:nvPr/>
        </p:nvCxnSpPr>
        <p:spPr>
          <a:xfrm rot="10800000">
            <a:off x="7068808" y="453472"/>
            <a:ext cx="312900" cy="0"/>
          </a:xfrm>
          <a:prstGeom prst="straightConnector1">
            <a:avLst/>
          </a:prstGeom>
          <a:noFill/>
          <a:ln w="38100" cap="flat" cmpd="sng">
            <a:solidFill>
              <a:schemeClr val="accent1"/>
            </a:solidFill>
            <a:prstDash val="solid"/>
            <a:round/>
            <a:headEnd type="none" w="med" len="med"/>
            <a:tailEnd type="none" w="med" len="med"/>
          </a:ln>
        </p:spPr>
      </p:cxnSp>
      <p:cxnSp>
        <p:nvCxnSpPr>
          <p:cNvPr id="598" name="Google Shape;598;p55"/>
          <p:cNvCxnSpPr/>
          <p:nvPr/>
        </p:nvCxnSpPr>
        <p:spPr>
          <a:xfrm rot="10800000">
            <a:off x="7051758" y="3055660"/>
            <a:ext cx="312900" cy="0"/>
          </a:xfrm>
          <a:prstGeom prst="straightConnector1">
            <a:avLst/>
          </a:prstGeom>
          <a:noFill/>
          <a:ln w="38100" cap="flat" cmpd="sng">
            <a:solidFill>
              <a:schemeClr val="accent1"/>
            </a:solidFill>
            <a:prstDash val="solid"/>
            <a:round/>
            <a:headEnd type="none" w="med" len="med"/>
            <a:tailEnd type="none" w="med" len="med"/>
          </a:ln>
        </p:spPr>
      </p:cxnSp>
      <p:sp>
        <p:nvSpPr>
          <p:cNvPr id="599" name="Google Shape;599;p55"/>
          <p:cNvSpPr txBox="1">
            <a:spLocks noGrp="1"/>
          </p:cNvSpPr>
          <p:nvPr>
            <p:ph type="subTitle" idx="3"/>
          </p:nvPr>
        </p:nvSpPr>
        <p:spPr>
          <a:xfrm>
            <a:off x="271450" y="1439050"/>
            <a:ext cx="1689000" cy="72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b="0" dirty="0"/>
              <a:t>Screens a given URL and flag any potentially malicious ones</a:t>
            </a:r>
            <a:endParaRPr sz="1400" b="0" dirty="0"/>
          </a:p>
        </p:txBody>
      </p:sp>
      <p:grpSp>
        <p:nvGrpSpPr>
          <p:cNvPr id="600" name="Google Shape;600;p55"/>
          <p:cNvGrpSpPr/>
          <p:nvPr/>
        </p:nvGrpSpPr>
        <p:grpSpPr>
          <a:xfrm>
            <a:off x="232766" y="3960700"/>
            <a:ext cx="1009500" cy="965850"/>
            <a:chOff x="7430391" y="3491750"/>
            <a:chExt cx="1009500" cy="965850"/>
          </a:xfrm>
        </p:grpSpPr>
        <p:sp>
          <p:nvSpPr>
            <p:cNvPr id="601" name="Google Shape;601;p55"/>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602" name="Google Shape;602;p55"/>
            <p:cNvPicPr preferRelativeResize="0"/>
            <p:nvPr/>
          </p:nvPicPr>
          <p:blipFill rotWithShape="1">
            <a:blip r:embed="rId4">
              <a:alphaModFix/>
            </a:blip>
            <a:srcRect l="23331" t="19663" r="22748" b="20589"/>
            <a:stretch/>
          </p:blipFill>
          <p:spPr>
            <a:xfrm>
              <a:off x="7669212" y="3491750"/>
              <a:ext cx="531875" cy="589350"/>
            </a:xfrm>
            <a:prstGeom prst="rect">
              <a:avLst/>
            </a:prstGeom>
            <a:noFill/>
            <a:ln>
              <a:noFill/>
            </a:ln>
          </p:spPr>
        </p:pic>
      </p:grpSp>
      <p:sp>
        <p:nvSpPr>
          <p:cNvPr id="603" name="Google Shape;603;p55"/>
          <p:cNvSpPr txBox="1">
            <a:spLocks noGrp="1"/>
          </p:cNvSpPr>
          <p:nvPr>
            <p:ph type="title" idx="4294967295"/>
          </p:nvPr>
        </p:nvSpPr>
        <p:spPr>
          <a:xfrm>
            <a:off x="8007325" y="4658475"/>
            <a:ext cx="1086900" cy="278400"/>
          </a:xfrm>
          <a:prstGeom prst="rect">
            <a:avLst/>
          </a:prstGeom>
          <a:solidFill>
            <a:schemeClr val="lt1"/>
          </a:solidFill>
        </p:spPr>
        <p:txBody>
          <a:bodyPr spcFirstLastPara="1" wrap="square" lIns="91425" tIns="79200" rIns="91425" bIns="91425" anchor="ctr" anchorCtr="0">
            <a:noAutofit/>
          </a:bodyPr>
          <a:lstStyle/>
          <a:p>
            <a:pPr marL="0" lvl="0" indent="0" algn="l" rtl="0">
              <a:spcBef>
                <a:spcPts val="0"/>
              </a:spcBef>
              <a:spcAft>
                <a:spcPts val="0"/>
              </a:spcAft>
              <a:buNone/>
            </a:pPr>
            <a:r>
              <a:rPr lang="en" sz="1900">
                <a:solidFill>
                  <a:schemeClr val="accent1"/>
                </a:solidFill>
              </a:rPr>
              <a:t>Lenson</a:t>
            </a:r>
            <a:endParaRPr sz="1900">
              <a:solidFill>
                <a:schemeClr val="accent1"/>
              </a:solidFill>
            </a:endParaRPr>
          </a:p>
        </p:txBody>
      </p:sp>
      <p:cxnSp>
        <p:nvCxnSpPr>
          <p:cNvPr id="604" name="Google Shape;604;p55"/>
          <p:cNvCxnSpPr/>
          <p:nvPr/>
        </p:nvCxnSpPr>
        <p:spPr>
          <a:xfrm rot="10800000">
            <a:off x="6056600" y="3711725"/>
            <a:ext cx="812700" cy="196500"/>
          </a:xfrm>
          <a:prstGeom prst="bentConnector3">
            <a:avLst>
              <a:gd name="adj1" fmla="val 98886"/>
            </a:avLst>
          </a:prstGeom>
          <a:noFill/>
          <a:ln w="9525" cap="flat" cmpd="sng">
            <a:solidFill>
              <a:schemeClr val="dk1"/>
            </a:solidFill>
            <a:prstDash val="solid"/>
            <a:round/>
            <a:headEnd type="diamond" w="med" len="med"/>
            <a:tailEnd type="diamond"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graphicFrame>
        <p:nvGraphicFramePr>
          <p:cNvPr id="609" name="Google Shape;609;p56"/>
          <p:cNvGraphicFramePr/>
          <p:nvPr/>
        </p:nvGraphicFramePr>
        <p:xfrm>
          <a:off x="908682" y="1106675"/>
          <a:ext cx="7735275" cy="3059125"/>
        </p:xfrm>
        <a:graphic>
          <a:graphicData uri="http://schemas.openxmlformats.org/drawingml/2006/table">
            <a:tbl>
              <a:tblPr>
                <a:noFill/>
                <a:tableStyleId>{7BA3A2AE-FEDD-439E-B40B-AB4459B7079B}</a:tableStyleId>
              </a:tblPr>
              <a:tblGrid>
                <a:gridCol w="1859075">
                  <a:extLst>
                    <a:ext uri="{9D8B030D-6E8A-4147-A177-3AD203B41FA5}">
                      <a16:colId xmlns:a16="http://schemas.microsoft.com/office/drawing/2014/main" val="20000"/>
                    </a:ext>
                  </a:extLst>
                </a:gridCol>
                <a:gridCol w="2055500">
                  <a:extLst>
                    <a:ext uri="{9D8B030D-6E8A-4147-A177-3AD203B41FA5}">
                      <a16:colId xmlns:a16="http://schemas.microsoft.com/office/drawing/2014/main" val="20001"/>
                    </a:ext>
                  </a:extLst>
                </a:gridCol>
                <a:gridCol w="1910350">
                  <a:extLst>
                    <a:ext uri="{9D8B030D-6E8A-4147-A177-3AD203B41FA5}">
                      <a16:colId xmlns:a16="http://schemas.microsoft.com/office/drawing/2014/main" val="20002"/>
                    </a:ext>
                  </a:extLst>
                </a:gridCol>
                <a:gridCol w="1910350">
                  <a:extLst>
                    <a:ext uri="{9D8B030D-6E8A-4147-A177-3AD203B41FA5}">
                      <a16:colId xmlns:a16="http://schemas.microsoft.com/office/drawing/2014/main" val="20003"/>
                    </a:ext>
                  </a:extLst>
                </a:gridCol>
              </a:tblGrid>
              <a:tr h="729550">
                <a:tc>
                  <a:txBody>
                    <a:bodyPr/>
                    <a:lstStyle/>
                    <a:p>
                      <a:pPr marL="0" lvl="0" indent="0" algn="ctr" rtl="0">
                        <a:spcBef>
                          <a:spcPts val="0"/>
                        </a:spcBef>
                        <a:spcAft>
                          <a:spcPts val="0"/>
                        </a:spcAft>
                        <a:buNone/>
                      </a:pPr>
                      <a:r>
                        <a:rPr lang="en" sz="1600" b="1">
                          <a:solidFill>
                            <a:schemeClr val="accent1"/>
                          </a:solidFill>
                          <a:latin typeface="Josefin Sans"/>
                          <a:ea typeface="Josefin Sans"/>
                          <a:cs typeface="Josefin Sans"/>
                          <a:sym typeface="Josefin Sans"/>
                        </a:rPr>
                        <a:t>Data Engineering 1</a:t>
                      </a:r>
                      <a:endParaRPr sz="100"/>
                    </a:p>
                  </a:txBody>
                  <a:tcPr marL="91425" marR="91425" marT="91425" marB="91425" anchor="ctr">
                    <a:lnL w="9525" cap="flat" cmpd="sng">
                      <a:solidFill>
                        <a:srgbClr val="9E9E9E">
                          <a:alpha val="0"/>
                        </a:srgb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600" b="1">
                          <a:solidFill>
                            <a:schemeClr val="accent1"/>
                          </a:solidFill>
                          <a:latin typeface="Josefin Sans"/>
                          <a:ea typeface="Josefin Sans"/>
                          <a:cs typeface="Josefin Sans"/>
                          <a:sym typeface="Josefin Sans"/>
                        </a:rPr>
                        <a:t>Layer 1</a:t>
                      </a:r>
                      <a:endParaRPr sz="3600" b="1">
                        <a:solidFill>
                          <a:schemeClr val="accent1"/>
                        </a:solidFill>
                        <a:latin typeface="Josefin Sans"/>
                        <a:ea typeface="Josefin Sans"/>
                        <a:cs typeface="Josefin Sans"/>
                        <a:sym typeface="Josefin Sans"/>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accent1"/>
                          </a:solidFill>
                          <a:latin typeface="Josefin Sans"/>
                          <a:ea typeface="Josefin Sans"/>
                          <a:cs typeface="Josefin Sans"/>
                          <a:sym typeface="Josefin Sans"/>
                        </a:rPr>
                        <a:t>Data Engineering 2</a:t>
                      </a:r>
                      <a:endParaRPr sz="1600" b="1">
                        <a:solidFill>
                          <a:schemeClr val="accent1"/>
                        </a:solidFill>
                        <a:latin typeface="Josefin Sans"/>
                        <a:ea typeface="Josefin Sans"/>
                        <a:cs typeface="Josefin Sans"/>
                        <a:sym typeface="Josefin Sans"/>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600" b="1">
                          <a:solidFill>
                            <a:schemeClr val="accent1"/>
                          </a:solidFill>
                          <a:latin typeface="Josefin Sans"/>
                          <a:ea typeface="Josefin Sans"/>
                          <a:cs typeface="Josefin Sans"/>
                          <a:sym typeface="Josefin Sans"/>
                        </a:rPr>
                        <a:t>Layer 2</a:t>
                      </a:r>
                      <a:endParaRPr sz="3600" b="1">
                        <a:solidFill>
                          <a:schemeClr val="accent1"/>
                        </a:solidFill>
                        <a:latin typeface="Josefin Sans"/>
                        <a:ea typeface="Josefin Sans"/>
                        <a:cs typeface="Josefin Sans"/>
                        <a:sym typeface="Josefin Sans"/>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776525">
                <a:tc>
                  <a:txBody>
                    <a:bodyPr/>
                    <a:lstStyle/>
                    <a:p>
                      <a:pPr marL="0" lvl="0" indent="0" algn="ctr" rtl="0">
                        <a:spcBef>
                          <a:spcPts val="0"/>
                        </a:spcBef>
                        <a:spcAft>
                          <a:spcPts val="0"/>
                        </a:spcAft>
                        <a:buNone/>
                      </a:pPr>
                      <a:endParaRPr sz="1800">
                        <a:solidFill>
                          <a:schemeClr val="dk1"/>
                        </a:solidFill>
                        <a:latin typeface="Josefin Sans"/>
                        <a:ea typeface="Josefin Sans"/>
                        <a:cs typeface="Josefin Sans"/>
                        <a:sym typeface="Josefin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91440" lvl="0" indent="0" algn="r" rtl="0">
                        <a:spcBef>
                          <a:spcPts val="0"/>
                        </a:spcBef>
                        <a:spcAft>
                          <a:spcPts val="0"/>
                        </a:spcAft>
                        <a:buClr>
                          <a:schemeClr val="dk1"/>
                        </a:buClr>
                        <a:buSzPts val="1100"/>
                        <a:buFont typeface="Arial"/>
                        <a:buNone/>
                      </a:pPr>
                      <a:endParaRPr/>
                    </a:p>
                  </a:txBody>
                  <a:tcPr marL="91425" marR="91425" marT="91425" marB="91425">
                    <a:lnL w="38100" cap="flat" cmpd="sng">
                      <a:solidFill>
                        <a:schemeClr val="accent1"/>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91440" lvl="0" indent="0" algn="r" rtl="0">
                        <a:spcBef>
                          <a:spcPts val="0"/>
                        </a:spcBef>
                        <a:spcAft>
                          <a:spcPts val="0"/>
                        </a:spcAft>
                        <a:buNone/>
                      </a:pPr>
                      <a:endParaRPr/>
                    </a:p>
                  </a:txBody>
                  <a:tcPr marL="91425" marR="91425" marT="91425" marB="91425">
                    <a:lnL w="19050" cap="flat" cmpd="sng">
                      <a:solidFill>
                        <a:schemeClr val="lt2"/>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91440" lvl="0" indent="0" algn="r" rtl="0">
                        <a:spcBef>
                          <a:spcPts val="0"/>
                        </a:spcBef>
                        <a:spcAft>
                          <a:spcPts val="0"/>
                        </a:spcAft>
                        <a:buNone/>
                      </a:pPr>
                      <a:r>
                        <a:rPr lang="en"/>
                        <a:t> </a:t>
                      </a:r>
                      <a:endParaRPr/>
                    </a:p>
                  </a:txBody>
                  <a:tcPr marL="91425" marR="91425" marT="91425" marB="91425">
                    <a:lnL w="28575" cap="flat" cmpd="sng">
                      <a:solidFill>
                        <a:schemeClr val="accent1"/>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776525">
                <a:tc>
                  <a:txBody>
                    <a:bodyPr/>
                    <a:lstStyle/>
                    <a:p>
                      <a:pPr marL="0" lvl="0" indent="0" algn="ctr" rtl="0">
                        <a:spcBef>
                          <a:spcPts val="0"/>
                        </a:spcBef>
                        <a:spcAft>
                          <a:spcPts val="0"/>
                        </a:spcAft>
                        <a:buNone/>
                      </a:pPr>
                      <a:endParaRPr sz="1800">
                        <a:solidFill>
                          <a:schemeClr val="dk1"/>
                        </a:solidFill>
                        <a:latin typeface="Josefin Sans"/>
                        <a:ea typeface="Josefin Sans"/>
                        <a:cs typeface="Josefin Sans"/>
                        <a:sym typeface="Josefin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91440" lvl="0" indent="0" algn="r" rtl="0">
                        <a:spcBef>
                          <a:spcPts val="0"/>
                        </a:spcBef>
                        <a:spcAft>
                          <a:spcPts val="0"/>
                        </a:spcAft>
                        <a:buNone/>
                      </a:pPr>
                      <a:endParaRPr/>
                    </a:p>
                  </a:txBody>
                  <a:tcPr marL="91425" marR="91425" marT="91425" marB="91425">
                    <a:lnL w="38100" cap="flat" cmpd="sng">
                      <a:solidFill>
                        <a:schemeClr val="accent1"/>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91440" lvl="0" indent="0" algn="r" rtl="0">
                        <a:spcBef>
                          <a:spcPts val="0"/>
                        </a:spcBef>
                        <a:spcAft>
                          <a:spcPts val="0"/>
                        </a:spcAft>
                        <a:buNone/>
                      </a:pPr>
                      <a:endParaRPr/>
                    </a:p>
                  </a:txBody>
                  <a:tcPr marL="91425" marR="91425" marT="91425" marB="91425">
                    <a:lnL w="19050" cap="flat" cmpd="sng">
                      <a:solidFill>
                        <a:schemeClr val="lt2"/>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91440" lvl="0" indent="0" algn="ctr" rtl="0">
                        <a:spcBef>
                          <a:spcPts val="0"/>
                        </a:spcBef>
                        <a:spcAft>
                          <a:spcPts val="0"/>
                        </a:spcAft>
                        <a:buClr>
                          <a:schemeClr val="dk1"/>
                        </a:buClr>
                        <a:buSzPts val="1100"/>
                        <a:buFont typeface="Arial"/>
                        <a:buNone/>
                      </a:pPr>
                      <a:endParaRPr/>
                    </a:p>
                  </a:txBody>
                  <a:tcPr marL="91425" marR="91425" marT="91425" marB="91425">
                    <a:lnL w="28575" cap="flat" cmpd="sng">
                      <a:solidFill>
                        <a:schemeClr val="accent1"/>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776525">
                <a:tc>
                  <a:txBody>
                    <a:bodyPr/>
                    <a:lstStyle/>
                    <a:p>
                      <a:pPr marL="0" lvl="0" indent="0" algn="ctr" rtl="0">
                        <a:spcBef>
                          <a:spcPts val="0"/>
                        </a:spcBef>
                        <a:spcAft>
                          <a:spcPts val="0"/>
                        </a:spcAft>
                        <a:buNone/>
                      </a:pPr>
                      <a:endParaRPr sz="1800">
                        <a:solidFill>
                          <a:schemeClr val="dk1"/>
                        </a:solidFill>
                        <a:latin typeface="Josefin Sans"/>
                        <a:ea typeface="Josefin Sans"/>
                        <a:cs typeface="Josefin Sans"/>
                        <a:sym typeface="Josefin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91440" lvl="0" indent="0" algn="r" rtl="0">
                        <a:spcBef>
                          <a:spcPts val="0"/>
                        </a:spcBef>
                        <a:spcAft>
                          <a:spcPts val="0"/>
                        </a:spcAft>
                        <a:buNone/>
                      </a:pPr>
                      <a:endParaRPr/>
                    </a:p>
                  </a:txBody>
                  <a:tcPr marL="91425" marR="91425" marT="91425" marB="91425">
                    <a:lnL w="38100" cap="flat" cmpd="sng">
                      <a:solidFill>
                        <a:schemeClr val="accent1"/>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91440" lvl="0" indent="0" algn="r" rtl="0">
                        <a:spcBef>
                          <a:spcPts val="0"/>
                        </a:spcBef>
                        <a:spcAft>
                          <a:spcPts val="0"/>
                        </a:spcAft>
                        <a:buNone/>
                      </a:pPr>
                      <a:endParaRPr/>
                    </a:p>
                  </a:txBody>
                  <a:tcPr marL="91425" marR="91425" marT="91425" marB="91425">
                    <a:lnL w="19050" cap="flat" cmpd="sng">
                      <a:solidFill>
                        <a:schemeClr val="lt2"/>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91440" lvl="0" indent="0" algn="r"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610" name="Google Shape;610;p5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611" name="Google Shape;611;p56">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
        <p:nvSpPr>
          <p:cNvPr id="612" name="Google Shape;612;p56"/>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Analytics Pipeline (Overview)</a:t>
            </a:r>
            <a:endParaRPr/>
          </a:p>
        </p:txBody>
      </p:sp>
      <p:cxnSp>
        <p:nvCxnSpPr>
          <p:cNvPr id="613" name="Google Shape;613;p56"/>
          <p:cNvCxnSpPr>
            <a:stCxn id="614" idx="2"/>
            <a:endCxn id="615" idx="0"/>
          </p:cNvCxnSpPr>
          <p:nvPr/>
        </p:nvCxnSpPr>
        <p:spPr>
          <a:xfrm>
            <a:off x="1132975" y="2626724"/>
            <a:ext cx="0" cy="408000"/>
          </a:xfrm>
          <a:prstGeom prst="straightConnector1">
            <a:avLst/>
          </a:prstGeom>
          <a:noFill/>
          <a:ln w="19050" cap="flat" cmpd="sng">
            <a:solidFill>
              <a:schemeClr val="dk2"/>
            </a:solidFill>
            <a:prstDash val="solid"/>
            <a:round/>
            <a:headEnd type="none" w="med" len="med"/>
            <a:tailEnd type="triangle" w="med" len="med"/>
          </a:ln>
        </p:spPr>
      </p:cxnSp>
      <p:grpSp>
        <p:nvGrpSpPr>
          <p:cNvPr id="616" name="Google Shape;616;p56"/>
          <p:cNvGrpSpPr/>
          <p:nvPr/>
        </p:nvGrpSpPr>
        <p:grpSpPr>
          <a:xfrm>
            <a:off x="318875" y="1877300"/>
            <a:ext cx="2533250" cy="1889138"/>
            <a:chOff x="318875" y="1877300"/>
            <a:chExt cx="2533250" cy="1889138"/>
          </a:xfrm>
        </p:grpSpPr>
        <p:pic>
          <p:nvPicPr>
            <p:cNvPr id="614" name="Google Shape;614;p56"/>
            <p:cNvPicPr preferRelativeResize="0"/>
            <p:nvPr/>
          </p:nvPicPr>
          <p:blipFill>
            <a:blip r:embed="rId3">
              <a:alphaModFix/>
            </a:blip>
            <a:stretch>
              <a:fillRect/>
            </a:stretch>
          </p:blipFill>
          <p:spPr>
            <a:xfrm>
              <a:off x="901674" y="2141525"/>
              <a:ext cx="462601" cy="485199"/>
            </a:xfrm>
            <a:prstGeom prst="rect">
              <a:avLst/>
            </a:prstGeom>
            <a:noFill/>
            <a:ln>
              <a:noFill/>
            </a:ln>
          </p:spPr>
        </p:pic>
        <p:pic>
          <p:nvPicPr>
            <p:cNvPr id="615" name="Google Shape;615;p56"/>
            <p:cNvPicPr preferRelativeResize="0"/>
            <p:nvPr/>
          </p:nvPicPr>
          <p:blipFill>
            <a:blip r:embed="rId4">
              <a:alphaModFix/>
            </a:blip>
            <a:stretch>
              <a:fillRect/>
            </a:stretch>
          </p:blipFill>
          <p:spPr>
            <a:xfrm>
              <a:off x="846623" y="3034575"/>
              <a:ext cx="572700" cy="572700"/>
            </a:xfrm>
            <a:prstGeom prst="rect">
              <a:avLst/>
            </a:prstGeom>
            <a:noFill/>
            <a:ln>
              <a:noFill/>
            </a:ln>
          </p:spPr>
        </p:pic>
        <p:sp>
          <p:nvSpPr>
            <p:cNvPr id="617" name="Google Shape;617;p56"/>
            <p:cNvSpPr txBox="1"/>
            <p:nvPr/>
          </p:nvSpPr>
          <p:spPr>
            <a:xfrm>
              <a:off x="793075" y="1877300"/>
              <a:ext cx="1449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Josefin Sans"/>
                  <a:ea typeface="Josefin Sans"/>
                  <a:cs typeface="Josefin Sans"/>
                  <a:sym typeface="Josefin Sans"/>
                </a:rPr>
                <a:t>QR Code</a:t>
              </a:r>
              <a:endParaRPr sz="1000">
                <a:solidFill>
                  <a:schemeClr val="dk1"/>
                </a:solidFill>
                <a:latin typeface="Josefin Sans"/>
                <a:ea typeface="Josefin Sans"/>
                <a:cs typeface="Josefin Sans"/>
                <a:sym typeface="Josefin Sans"/>
              </a:endParaRPr>
            </a:p>
          </p:txBody>
        </p:sp>
        <p:sp>
          <p:nvSpPr>
            <p:cNvPr id="618" name="Google Shape;618;p56"/>
            <p:cNvSpPr txBox="1"/>
            <p:nvPr/>
          </p:nvSpPr>
          <p:spPr>
            <a:xfrm>
              <a:off x="318875" y="2702925"/>
              <a:ext cx="897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Josefin Sans"/>
                  <a:ea typeface="Josefin Sans"/>
                  <a:cs typeface="Josefin Sans"/>
                  <a:sym typeface="Josefin Sans"/>
                </a:rPr>
                <a:t>Converted</a:t>
              </a:r>
              <a:endParaRPr sz="1000">
                <a:solidFill>
                  <a:schemeClr val="dk1"/>
                </a:solidFill>
                <a:latin typeface="Josefin Sans"/>
                <a:ea typeface="Josefin Sans"/>
                <a:cs typeface="Josefin Sans"/>
                <a:sym typeface="Josefin Sans"/>
              </a:endParaRPr>
            </a:p>
          </p:txBody>
        </p:sp>
        <p:sp>
          <p:nvSpPr>
            <p:cNvPr id="619" name="Google Shape;619;p56"/>
            <p:cNvSpPr txBox="1"/>
            <p:nvPr/>
          </p:nvSpPr>
          <p:spPr>
            <a:xfrm>
              <a:off x="1206475" y="3427738"/>
              <a:ext cx="462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Josefin Sans"/>
                  <a:ea typeface="Josefin Sans"/>
                  <a:cs typeface="Josefin Sans"/>
                  <a:sym typeface="Josefin Sans"/>
                </a:rPr>
                <a:t>URL</a:t>
              </a:r>
              <a:endParaRPr sz="1000">
                <a:solidFill>
                  <a:schemeClr val="dk1"/>
                </a:solidFill>
                <a:latin typeface="Josefin Sans"/>
                <a:ea typeface="Josefin Sans"/>
                <a:cs typeface="Josefin Sans"/>
                <a:sym typeface="Josefin Sans"/>
              </a:endParaRPr>
            </a:p>
          </p:txBody>
        </p:sp>
        <p:cxnSp>
          <p:nvCxnSpPr>
            <p:cNvPr id="620" name="Google Shape;620;p56"/>
            <p:cNvCxnSpPr>
              <a:stCxn id="615" idx="3"/>
            </p:cNvCxnSpPr>
            <p:nvPr/>
          </p:nvCxnSpPr>
          <p:spPr>
            <a:xfrm rot="10800000" flipH="1">
              <a:off x="1419323" y="2925825"/>
              <a:ext cx="432000" cy="395100"/>
            </a:xfrm>
            <a:prstGeom prst="straightConnector1">
              <a:avLst/>
            </a:prstGeom>
            <a:noFill/>
            <a:ln w="19050" cap="flat" cmpd="sng">
              <a:solidFill>
                <a:schemeClr val="dk2"/>
              </a:solidFill>
              <a:prstDash val="solid"/>
              <a:round/>
              <a:headEnd type="none" w="med" len="med"/>
              <a:tailEnd type="triangle" w="med" len="med"/>
            </a:ln>
          </p:spPr>
        </p:cxnSp>
        <p:cxnSp>
          <p:nvCxnSpPr>
            <p:cNvPr id="621" name="Google Shape;621;p56"/>
            <p:cNvCxnSpPr>
              <a:stCxn id="615" idx="3"/>
            </p:cNvCxnSpPr>
            <p:nvPr/>
          </p:nvCxnSpPr>
          <p:spPr>
            <a:xfrm rot="10800000" flipH="1">
              <a:off x="1419323" y="3068925"/>
              <a:ext cx="450000" cy="252000"/>
            </a:xfrm>
            <a:prstGeom prst="straightConnector1">
              <a:avLst/>
            </a:prstGeom>
            <a:noFill/>
            <a:ln w="19050" cap="flat" cmpd="sng">
              <a:solidFill>
                <a:schemeClr val="dk2"/>
              </a:solidFill>
              <a:prstDash val="solid"/>
              <a:round/>
              <a:headEnd type="none" w="med" len="med"/>
              <a:tailEnd type="triangle" w="med" len="med"/>
            </a:ln>
          </p:spPr>
        </p:cxnSp>
        <p:cxnSp>
          <p:nvCxnSpPr>
            <p:cNvPr id="622" name="Google Shape;622;p56"/>
            <p:cNvCxnSpPr>
              <a:stCxn id="615" idx="3"/>
            </p:cNvCxnSpPr>
            <p:nvPr/>
          </p:nvCxnSpPr>
          <p:spPr>
            <a:xfrm rot="10800000" flipH="1">
              <a:off x="1419323" y="3256425"/>
              <a:ext cx="441000" cy="64500"/>
            </a:xfrm>
            <a:prstGeom prst="straightConnector1">
              <a:avLst/>
            </a:prstGeom>
            <a:noFill/>
            <a:ln w="19050" cap="flat" cmpd="sng">
              <a:solidFill>
                <a:schemeClr val="dk2"/>
              </a:solidFill>
              <a:prstDash val="solid"/>
              <a:round/>
              <a:headEnd type="none" w="med" len="med"/>
              <a:tailEnd type="triangle" w="med" len="med"/>
            </a:ln>
          </p:spPr>
        </p:cxnSp>
        <p:cxnSp>
          <p:nvCxnSpPr>
            <p:cNvPr id="623" name="Google Shape;623;p56"/>
            <p:cNvCxnSpPr>
              <a:stCxn id="615" idx="3"/>
            </p:cNvCxnSpPr>
            <p:nvPr/>
          </p:nvCxnSpPr>
          <p:spPr>
            <a:xfrm>
              <a:off x="1419323" y="3320925"/>
              <a:ext cx="450000" cy="123000"/>
            </a:xfrm>
            <a:prstGeom prst="straightConnector1">
              <a:avLst/>
            </a:prstGeom>
            <a:noFill/>
            <a:ln w="19050" cap="flat" cmpd="sng">
              <a:solidFill>
                <a:schemeClr val="dk2"/>
              </a:solidFill>
              <a:prstDash val="solid"/>
              <a:round/>
              <a:headEnd type="none" w="med" len="med"/>
              <a:tailEnd type="triangle" w="med" len="med"/>
            </a:ln>
          </p:spPr>
        </p:cxnSp>
        <p:cxnSp>
          <p:nvCxnSpPr>
            <p:cNvPr id="624" name="Google Shape;624;p56"/>
            <p:cNvCxnSpPr>
              <a:stCxn id="615" idx="3"/>
            </p:cNvCxnSpPr>
            <p:nvPr/>
          </p:nvCxnSpPr>
          <p:spPr>
            <a:xfrm>
              <a:off x="1419323" y="3320925"/>
              <a:ext cx="423300" cy="301500"/>
            </a:xfrm>
            <a:prstGeom prst="straightConnector1">
              <a:avLst/>
            </a:prstGeom>
            <a:noFill/>
            <a:ln w="19050" cap="flat" cmpd="sng">
              <a:solidFill>
                <a:schemeClr val="dk2"/>
              </a:solidFill>
              <a:prstDash val="solid"/>
              <a:round/>
              <a:headEnd type="none" w="med" len="med"/>
              <a:tailEnd type="triangle" w="med" len="med"/>
            </a:ln>
          </p:spPr>
        </p:cxnSp>
        <p:sp>
          <p:nvSpPr>
            <p:cNvPr id="625" name="Google Shape;625;p56"/>
            <p:cNvSpPr txBox="1"/>
            <p:nvPr/>
          </p:nvSpPr>
          <p:spPr>
            <a:xfrm>
              <a:off x="1869325" y="3044075"/>
              <a:ext cx="982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Josefin Sans"/>
                  <a:ea typeface="Josefin Sans"/>
                  <a:cs typeface="Josefin Sans"/>
                  <a:sym typeface="Josefin Sans"/>
                </a:rPr>
                <a:t>Features</a:t>
              </a:r>
              <a:endParaRPr sz="1200" b="1">
                <a:solidFill>
                  <a:schemeClr val="dk1"/>
                </a:solidFill>
                <a:latin typeface="Josefin Sans"/>
                <a:ea typeface="Josefin Sans"/>
                <a:cs typeface="Josefin Sans"/>
                <a:sym typeface="Josefin Sans"/>
              </a:endParaRPr>
            </a:p>
          </p:txBody>
        </p:sp>
      </p:grpSp>
      <p:grpSp>
        <p:nvGrpSpPr>
          <p:cNvPr id="626" name="Google Shape;626;p56"/>
          <p:cNvGrpSpPr/>
          <p:nvPr/>
        </p:nvGrpSpPr>
        <p:grpSpPr>
          <a:xfrm>
            <a:off x="2732025" y="1701788"/>
            <a:ext cx="2589550" cy="2849763"/>
            <a:chOff x="2732025" y="1701788"/>
            <a:chExt cx="2589550" cy="2849763"/>
          </a:xfrm>
        </p:grpSpPr>
        <p:cxnSp>
          <p:nvCxnSpPr>
            <p:cNvPr id="627" name="Google Shape;627;p56"/>
            <p:cNvCxnSpPr/>
            <p:nvPr/>
          </p:nvCxnSpPr>
          <p:spPr>
            <a:xfrm rot="10800000" flipH="1">
              <a:off x="2732025" y="3234425"/>
              <a:ext cx="366000" cy="4200"/>
            </a:xfrm>
            <a:prstGeom prst="straightConnector1">
              <a:avLst/>
            </a:prstGeom>
            <a:noFill/>
            <a:ln w="28575" cap="flat" cmpd="sng">
              <a:solidFill>
                <a:schemeClr val="dk2"/>
              </a:solidFill>
              <a:prstDash val="solid"/>
              <a:round/>
              <a:headEnd type="none" w="med" len="med"/>
              <a:tailEnd type="triangle" w="med" len="med"/>
            </a:ln>
          </p:spPr>
        </p:cxnSp>
        <p:pic>
          <p:nvPicPr>
            <p:cNvPr id="628" name="Google Shape;628;p56"/>
            <p:cNvPicPr preferRelativeResize="0"/>
            <p:nvPr/>
          </p:nvPicPr>
          <p:blipFill>
            <a:blip r:embed="rId5">
              <a:alphaModFix/>
            </a:blip>
            <a:stretch>
              <a:fillRect/>
            </a:stretch>
          </p:blipFill>
          <p:spPr>
            <a:xfrm>
              <a:off x="3538250" y="2896020"/>
              <a:ext cx="681000" cy="681000"/>
            </a:xfrm>
            <a:prstGeom prst="rect">
              <a:avLst/>
            </a:prstGeom>
            <a:noFill/>
            <a:ln>
              <a:noFill/>
            </a:ln>
          </p:spPr>
        </p:pic>
        <p:sp>
          <p:nvSpPr>
            <p:cNvPr id="629" name="Google Shape;629;p56"/>
            <p:cNvSpPr txBox="1"/>
            <p:nvPr/>
          </p:nvSpPr>
          <p:spPr>
            <a:xfrm>
              <a:off x="2912900" y="3766450"/>
              <a:ext cx="19101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chemeClr val="dk1"/>
                  </a:solidFill>
                  <a:latin typeface="Josefin Sans"/>
                  <a:ea typeface="Josefin Sans"/>
                  <a:cs typeface="Josefin Sans"/>
                  <a:sym typeface="Josefin Sans"/>
                </a:rPr>
                <a:t>Trained to be sensitive to malicious links</a:t>
              </a:r>
              <a:endParaRPr sz="1300" b="1">
                <a:solidFill>
                  <a:schemeClr val="dk1"/>
                </a:solidFill>
                <a:latin typeface="Josefin Sans"/>
                <a:ea typeface="Josefin Sans"/>
                <a:cs typeface="Josefin Sans"/>
                <a:sym typeface="Josefin Sans"/>
              </a:endParaRPr>
            </a:p>
          </p:txBody>
        </p:sp>
        <p:cxnSp>
          <p:nvCxnSpPr>
            <p:cNvPr id="630" name="Google Shape;630;p56"/>
            <p:cNvCxnSpPr/>
            <p:nvPr/>
          </p:nvCxnSpPr>
          <p:spPr>
            <a:xfrm rot="10800000" flipH="1">
              <a:off x="4647175" y="3321050"/>
              <a:ext cx="366000" cy="4200"/>
            </a:xfrm>
            <a:prstGeom prst="straightConnector1">
              <a:avLst/>
            </a:prstGeom>
            <a:noFill/>
            <a:ln w="28575" cap="flat" cmpd="sng">
              <a:solidFill>
                <a:schemeClr val="dk2"/>
              </a:solidFill>
              <a:prstDash val="solid"/>
              <a:round/>
              <a:headEnd type="none" w="med" len="med"/>
              <a:tailEnd type="triangle" w="med" len="med"/>
            </a:ln>
          </p:spPr>
        </p:cxnSp>
        <p:sp>
          <p:nvSpPr>
            <p:cNvPr id="631" name="Google Shape;631;p56"/>
            <p:cNvSpPr txBox="1"/>
            <p:nvPr/>
          </p:nvSpPr>
          <p:spPr>
            <a:xfrm>
              <a:off x="4338775" y="2679000"/>
              <a:ext cx="982800" cy="5232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chemeClr val="dk1"/>
                  </a:solidFill>
                  <a:latin typeface="Josefin Sans"/>
                  <a:ea typeface="Josefin Sans"/>
                  <a:cs typeface="Josefin Sans"/>
                  <a:sym typeface="Josefin Sans"/>
                </a:rPr>
                <a:t>Malicious Links</a:t>
              </a:r>
              <a:endParaRPr sz="1100" b="1">
                <a:solidFill>
                  <a:schemeClr val="dk1"/>
                </a:solidFill>
                <a:latin typeface="Josefin Sans"/>
                <a:ea typeface="Josefin Sans"/>
                <a:cs typeface="Josefin Sans"/>
                <a:sym typeface="Josefin Sans"/>
              </a:endParaRPr>
            </a:p>
          </p:txBody>
        </p:sp>
        <p:cxnSp>
          <p:nvCxnSpPr>
            <p:cNvPr id="632" name="Google Shape;632;p56"/>
            <p:cNvCxnSpPr>
              <a:endCxn id="633" idx="2"/>
            </p:cNvCxnSpPr>
            <p:nvPr/>
          </p:nvCxnSpPr>
          <p:spPr>
            <a:xfrm rot="10800000">
              <a:off x="3848750" y="2286788"/>
              <a:ext cx="3000" cy="508200"/>
            </a:xfrm>
            <a:prstGeom prst="straightConnector1">
              <a:avLst/>
            </a:prstGeom>
            <a:noFill/>
            <a:ln w="28575" cap="flat" cmpd="sng">
              <a:solidFill>
                <a:schemeClr val="dk2"/>
              </a:solidFill>
              <a:prstDash val="solid"/>
              <a:round/>
              <a:headEnd type="none" w="med" len="med"/>
              <a:tailEnd type="triangle" w="med" len="med"/>
            </a:ln>
          </p:spPr>
        </p:cxnSp>
        <p:sp>
          <p:nvSpPr>
            <p:cNvPr id="633" name="Google Shape;633;p56"/>
            <p:cNvSpPr txBox="1"/>
            <p:nvPr/>
          </p:nvSpPr>
          <p:spPr>
            <a:xfrm>
              <a:off x="3400100" y="1701788"/>
              <a:ext cx="897300" cy="5850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chemeClr val="dk1"/>
                  </a:solidFill>
                  <a:latin typeface="Josefin Sans"/>
                  <a:ea typeface="Josefin Sans"/>
                  <a:cs typeface="Josefin Sans"/>
                  <a:sym typeface="Josefin Sans"/>
                </a:rPr>
                <a:t>Benign (output) </a:t>
              </a:r>
              <a:endParaRPr sz="1300" b="1">
                <a:solidFill>
                  <a:schemeClr val="dk1"/>
                </a:solidFill>
                <a:latin typeface="Josefin Sans"/>
                <a:ea typeface="Josefin Sans"/>
                <a:cs typeface="Josefin Sans"/>
                <a:sym typeface="Josefin Sans"/>
              </a:endParaRPr>
            </a:p>
          </p:txBody>
        </p:sp>
      </p:grpSp>
      <p:grpSp>
        <p:nvGrpSpPr>
          <p:cNvPr id="634" name="Google Shape;634;p56"/>
          <p:cNvGrpSpPr/>
          <p:nvPr/>
        </p:nvGrpSpPr>
        <p:grpSpPr>
          <a:xfrm>
            <a:off x="232766" y="3960700"/>
            <a:ext cx="1009500" cy="965850"/>
            <a:chOff x="7430391" y="3491750"/>
            <a:chExt cx="1009500" cy="965850"/>
          </a:xfrm>
        </p:grpSpPr>
        <p:sp>
          <p:nvSpPr>
            <p:cNvPr id="635" name="Google Shape;635;p56"/>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636" name="Google Shape;636;p56"/>
            <p:cNvPicPr preferRelativeResize="0"/>
            <p:nvPr/>
          </p:nvPicPr>
          <p:blipFill rotWithShape="1">
            <a:blip r:embed="rId6">
              <a:alphaModFix/>
            </a:blip>
            <a:srcRect l="23331" t="19663" r="22748" b="20589"/>
            <a:stretch/>
          </p:blipFill>
          <p:spPr>
            <a:xfrm>
              <a:off x="7669212" y="3491750"/>
              <a:ext cx="531875" cy="589350"/>
            </a:xfrm>
            <a:prstGeom prst="rect">
              <a:avLst/>
            </a:prstGeom>
            <a:noFill/>
            <a:ln>
              <a:noFill/>
            </a:ln>
          </p:spPr>
        </p:pic>
      </p:grpSp>
      <p:sp>
        <p:nvSpPr>
          <p:cNvPr id="637" name="Google Shape;637;p56"/>
          <p:cNvSpPr txBox="1">
            <a:spLocks noGrp="1"/>
          </p:cNvSpPr>
          <p:nvPr>
            <p:ph type="title" idx="4294967295"/>
          </p:nvPr>
        </p:nvSpPr>
        <p:spPr>
          <a:xfrm>
            <a:off x="8007325" y="4658475"/>
            <a:ext cx="1086900" cy="278400"/>
          </a:xfrm>
          <a:prstGeom prst="rect">
            <a:avLst/>
          </a:prstGeom>
          <a:solidFill>
            <a:schemeClr val="lt1"/>
          </a:solidFill>
        </p:spPr>
        <p:txBody>
          <a:bodyPr spcFirstLastPara="1" wrap="square" lIns="91425" tIns="79200" rIns="91425" bIns="91425" anchor="ctr" anchorCtr="0">
            <a:noAutofit/>
          </a:bodyPr>
          <a:lstStyle/>
          <a:p>
            <a:pPr marL="0" lvl="0" indent="0" algn="l" rtl="0">
              <a:spcBef>
                <a:spcPts val="0"/>
              </a:spcBef>
              <a:spcAft>
                <a:spcPts val="0"/>
              </a:spcAft>
              <a:buNone/>
            </a:pPr>
            <a:r>
              <a:rPr lang="en" sz="1900">
                <a:solidFill>
                  <a:schemeClr val="accent1"/>
                </a:solidFill>
              </a:rPr>
              <a:t>Lenson</a:t>
            </a:r>
            <a:endParaRPr sz="1900">
              <a:solidFill>
                <a:schemeClr val="accent1"/>
              </a:solidFill>
            </a:endParaRPr>
          </a:p>
        </p:txBody>
      </p:sp>
      <p:grpSp>
        <p:nvGrpSpPr>
          <p:cNvPr id="638" name="Google Shape;638;p56"/>
          <p:cNvGrpSpPr/>
          <p:nvPr/>
        </p:nvGrpSpPr>
        <p:grpSpPr>
          <a:xfrm>
            <a:off x="4823000" y="2795000"/>
            <a:ext cx="2315675" cy="1756550"/>
            <a:chOff x="4823000" y="2795000"/>
            <a:chExt cx="2315675" cy="1756550"/>
          </a:xfrm>
        </p:grpSpPr>
        <p:pic>
          <p:nvPicPr>
            <p:cNvPr id="639" name="Google Shape;639;p56"/>
            <p:cNvPicPr preferRelativeResize="0"/>
            <p:nvPr/>
          </p:nvPicPr>
          <p:blipFill>
            <a:blip r:embed="rId7">
              <a:alphaModFix/>
            </a:blip>
            <a:stretch>
              <a:fillRect/>
            </a:stretch>
          </p:blipFill>
          <p:spPr>
            <a:xfrm>
              <a:off x="5170488" y="3030644"/>
              <a:ext cx="585000" cy="585000"/>
            </a:xfrm>
            <a:prstGeom prst="rect">
              <a:avLst/>
            </a:prstGeom>
            <a:noFill/>
            <a:ln>
              <a:noFill/>
            </a:ln>
          </p:spPr>
        </p:pic>
        <p:cxnSp>
          <p:nvCxnSpPr>
            <p:cNvPr id="640" name="Google Shape;640;p56"/>
            <p:cNvCxnSpPr/>
            <p:nvPr/>
          </p:nvCxnSpPr>
          <p:spPr>
            <a:xfrm rot="10800000" flipH="1">
              <a:off x="5833023" y="2924325"/>
              <a:ext cx="432000" cy="395100"/>
            </a:xfrm>
            <a:prstGeom prst="straightConnector1">
              <a:avLst/>
            </a:prstGeom>
            <a:noFill/>
            <a:ln w="19050" cap="flat" cmpd="sng">
              <a:solidFill>
                <a:schemeClr val="dk2"/>
              </a:solidFill>
              <a:prstDash val="solid"/>
              <a:round/>
              <a:headEnd type="none" w="med" len="med"/>
              <a:tailEnd type="triangle" w="med" len="med"/>
            </a:ln>
          </p:spPr>
        </p:cxnSp>
        <p:cxnSp>
          <p:nvCxnSpPr>
            <p:cNvPr id="641" name="Google Shape;641;p56"/>
            <p:cNvCxnSpPr/>
            <p:nvPr/>
          </p:nvCxnSpPr>
          <p:spPr>
            <a:xfrm rot="10800000" flipH="1">
              <a:off x="5833023" y="3067425"/>
              <a:ext cx="450000" cy="252000"/>
            </a:xfrm>
            <a:prstGeom prst="straightConnector1">
              <a:avLst/>
            </a:prstGeom>
            <a:noFill/>
            <a:ln w="19050" cap="flat" cmpd="sng">
              <a:solidFill>
                <a:schemeClr val="dk2"/>
              </a:solidFill>
              <a:prstDash val="solid"/>
              <a:round/>
              <a:headEnd type="none" w="med" len="med"/>
              <a:tailEnd type="triangle" w="med" len="med"/>
            </a:ln>
          </p:spPr>
        </p:cxnSp>
        <p:cxnSp>
          <p:nvCxnSpPr>
            <p:cNvPr id="642" name="Google Shape;642;p56"/>
            <p:cNvCxnSpPr/>
            <p:nvPr/>
          </p:nvCxnSpPr>
          <p:spPr>
            <a:xfrm rot="10800000" flipH="1">
              <a:off x="5833023" y="3254925"/>
              <a:ext cx="441000" cy="64500"/>
            </a:xfrm>
            <a:prstGeom prst="straightConnector1">
              <a:avLst/>
            </a:prstGeom>
            <a:noFill/>
            <a:ln w="19050" cap="flat" cmpd="sng">
              <a:solidFill>
                <a:schemeClr val="dk2"/>
              </a:solidFill>
              <a:prstDash val="solid"/>
              <a:round/>
              <a:headEnd type="none" w="med" len="med"/>
              <a:tailEnd type="triangle" w="med" len="med"/>
            </a:ln>
          </p:spPr>
        </p:cxnSp>
        <p:cxnSp>
          <p:nvCxnSpPr>
            <p:cNvPr id="643" name="Google Shape;643;p56"/>
            <p:cNvCxnSpPr/>
            <p:nvPr/>
          </p:nvCxnSpPr>
          <p:spPr>
            <a:xfrm>
              <a:off x="5833023" y="3319425"/>
              <a:ext cx="450000" cy="123000"/>
            </a:xfrm>
            <a:prstGeom prst="straightConnector1">
              <a:avLst/>
            </a:prstGeom>
            <a:noFill/>
            <a:ln w="19050" cap="flat" cmpd="sng">
              <a:solidFill>
                <a:schemeClr val="dk2"/>
              </a:solidFill>
              <a:prstDash val="solid"/>
              <a:round/>
              <a:headEnd type="none" w="med" len="med"/>
              <a:tailEnd type="triangle" w="med" len="med"/>
            </a:ln>
          </p:spPr>
        </p:cxnSp>
        <p:cxnSp>
          <p:nvCxnSpPr>
            <p:cNvPr id="644" name="Google Shape;644;p56"/>
            <p:cNvCxnSpPr/>
            <p:nvPr/>
          </p:nvCxnSpPr>
          <p:spPr>
            <a:xfrm>
              <a:off x="5833023" y="3319425"/>
              <a:ext cx="423300" cy="301500"/>
            </a:xfrm>
            <a:prstGeom prst="straightConnector1">
              <a:avLst/>
            </a:prstGeom>
            <a:noFill/>
            <a:ln w="19050" cap="flat" cmpd="sng">
              <a:solidFill>
                <a:schemeClr val="dk2"/>
              </a:solidFill>
              <a:prstDash val="solid"/>
              <a:round/>
              <a:headEnd type="none" w="med" len="med"/>
              <a:tailEnd type="triangle" w="med" len="med"/>
            </a:ln>
          </p:spPr>
        </p:cxnSp>
        <p:sp>
          <p:nvSpPr>
            <p:cNvPr id="645" name="Google Shape;645;p56"/>
            <p:cNvSpPr txBox="1"/>
            <p:nvPr/>
          </p:nvSpPr>
          <p:spPr>
            <a:xfrm>
              <a:off x="6308275" y="2795000"/>
              <a:ext cx="830400" cy="369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Josefin Sans"/>
                  <a:ea typeface="Josefin Sans"/>
                  <a:cs typeface="Josefin Sans"/>
                  <a:sym typeface="Josefin Sans"/>
                </a:rPr>
                <a:t>Features</a:t>
              </a:r>
              <a:endParaRPr sz="1200" b="1">
                <a:solidFill>
                  <a:schemeClr val="dk1"/>
                </a:solidFill>
                <a:latin typeface="Josefin Sans"/>
                <a:ea typeface="Josefin Sans"/>
                <a:cs typeface="Josefin Sans"/>
                <a:sym typeface="Josefin Sans"/>
              </a:endParaRPr>
            </a:p>
          </p:txBody>
        </p:sp>
        <p:sp>
          <p:nvSpPr>
            <p:cNvPr id="646" name="Google Shape;646;p56"/>
            <p:cNvSpPr txBox="1"/>
            <p:nvPr/>
          </p:nvSpPr>
          <p:spPr>
            <a:xfrm>
              <a:off x="4823000" y="3766450"/>
              <a:ext cx="19101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chemeClr val="dk1"/>
                  </a:solidFill>
                  <a:latin typeface="Josefin Sans"/>
                  <a:ea typeface="Josefin Sans"/>
                  <a:cs typeface="Josefin Sans"/>
                  <a:sym typeface="Josefin Sans"/>
                </a:rPr>
                <a:t>Follow link and extract content from website</a:t>
              </a:r>
              <a:endParaRPr sz="1300" b="1">
                <a:solidFill>
                  <a:schemeClr val="dk1"/>
                </a:solidFill>
                <a:latin typeface="Josefin Sans"/>
                <a:ea typeface="Josefin Sans"/>
                <a:cs typeface="Josefin Sans"/>
                <a:sym typeface="Josefin Sans"/>
              </a:endParaRPr>
            </a:p>
          </p:txBody>
        </p:sp>
        <p:cxnSp>
          <p:nvCxnSpPr>
            <p:cNvPr id="647" name="Google Shape;647;p56"/>
            <p:cNvCxnSpPr/>
            <p:nvPr/>
          </p:nvCxnSpPr>
          <p:spPr>
            <a:xfrm rot="10800000" flipH="1">
              <a:off x="6540475" y="3286575"/>
              <a:ext cx="366000" cy="4200"/>
            </a:xfrm>
            <a:prstGeom prst="straightConnector1">
              <a:avLst/>
            </a:prstGeom>
            <a:noFill/>
            <a:ln w="28575" cap="flat" cmpd="sng">
              <a:solidFill>
                <a:schemeClr val="dk2"/>
              </a:solidFill>
              <a:prstDash val="solid"/>
              <a:round/>
              <a:headEnd type="none" w="med" len="med"/>
              <a:tailEnd type="triangle" w="med" len="med"/>
            </a:ln>
          </p:spPr>
        </p:cxnSp>
      </p:grpSp>
      <p:grpSp>
        <p:nvGrpSpPr>
          <p:cNvPr id="648" name="Google Shape;648;p56"/>
          <p:cNvGrpSpPr/>
          <p:nvPr/>
        </p:nvGrpSpPr>
        <p:grpSpPr>
          <a:xfrm>
            <a:off x="7163925" y="2375188"/>
            <a:ext cx="2038400" cy="1380363"/>
            <a:chOff x="7163925" y="2375188"/>
            <a:chExt cx="2038400" cy="1380363"/>
          </a:xfrm>
        </p:grpSpPr>
        <p:pic>
          <p:nvPicPr>
            <p:cNvPr id="649" name="Google Shape;649;p56"/>
            <p:cNvPicPr preferRelativeResize="0"/>
            <p:nvPr/>
          </p:nvPicPr>
          <p:blipFill>
            <a:blip r:embed="rId8">
              <a:alphaModFix/>
            </a:blip>
            <a:stretch>
              <a:fillRect/>
            </a:stretch>
          </p:blipFill>
          <p:spPr>
            <a:xfrm>
              <a:off x="7163925" y="2789700"/>
              <a:ext cx="1287800" cy="965850"/>
            </a:xfrm>
            <a:prstGeom prst="rect">
              <a:avLst/>
            </a:prstGeom>
            <a:noFill/>
            <a:ln>
              <a:noFill/>
            </a:ln>
          </p:spPr>
        </p:pic>
        <p:cxnSp>
          <p:nvCxnSpPr>
            <p:cNvPr id="650" name="Google Shape;650;p56"/>
            <p:cNvCxnSpPr/>
            <p:nvPr/>
          </p:nvCxnSpPr>
          <p:spPr>
            <a:xfrm rot="10800000" flipH="1">
              <a:off x="8604125" y="3270525"/>
              <a:ext cx="366000" cy="4200"/>
            </a:xfrm>
            <a:prstGeom prst="straightConnector1">
              <a:avLst/>
            </a:prstGeom>
            <a:noFill/>
            <a:ln w="28575" cap="flat" cmpd="sng">
              <a:solidFill>
                <a:schemeClr val="dk2"/>
              </a:solidFill>
              <a:prstDash val="solid"/>
              <a:round/>
              <a:headEnd type="none" w="med" len="med"/>
              <a:tailEnd type="triangle" w="med" len="med"/>
            </a:ln>
          </p:spPr>
        </p:cxnSp>
        <p:sp>
          <p:nvSpPr>
            <p:cNvPr id="651" name="Google Shape;651;p56"/>
            <p:cNvSpPr txBox="1"/>
            <p:nvPr/>
          </p:nvSpPr>
          <p:spPr>
            <a:xfrm>
              <a:off x="8219525" y="2375188"/>
              <a:ext cx="982800" cy="5850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chemeClr val="dk1"/>
                  </a:solidFill>
                  <a:latin typeface="Josefin Sans"/>
                  <a:ea typeface="Josefin Sans"/>
                  <a:cs typeface="Josefin Sans"/>
                  <a:sym typeface="Josefin Sans"/>
                </a:rPr>
                <a:t>Benign or </a:t>
              </a:r>
              <a:endParaRPr sz="1300" b="1">
                <a:solidFill>
                  <a:schemeClr val="dk1"/>
                </a:solidFill>
                <a:latin typeface="Josefin Sans"/>
                <a:ea typeface="Josefin Sans"/>
                <a:cs typeface="Josefin Sans"/>
                <a:sym typeface="Josefin Sans"/>
              </a:endParaRPr>
            </a:p>
            <a:p>
              <a:pPr marL="0" lvl="0" indent="0" algn="ctr" rtl="0">
                <a:spcBef>
                  <a:spcPts val="0"/>
                </a:spcBef>
                <a:spcAft>
                  <a:spcPts val="0"/>
                </a:spcAft>
                <a:buNone/>
              </a:pPr>
              <a:r>
                <a:rPr lang="en" sz="1300" b="1">
                  <a:solidFill>
                    <a:schemeClr val="dk1"/>
                  </a:solidFill>
                  <a:latin typeface="Josefin Sans"/>
                  <a:ea typeface="Josefin Sans"/>
                  <a:cs typeface="Josefin Sans"/>
                  <a:sym typeface="Josefin Sans"/>
                </a:rPr>
                <a:t>Malicious </a:t>
              </a:r>
              <a:endParaRPr sz="1300" b="1">
                <a:solidFill>
                  <a:schemeClr val="dk1"/>
                </a:solidFill>
                <a:latin typeface="Josefin Sans"/>
                <a:ea typeface="Josefin Sans"/>
                <a:cs typeface="Josefin Sans"/>
                <a:sym typeface="Josefi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fade">
                                      <p:cBhvr>
                                        <p:cTn id="7" dur="1000"/>
                                        <p:tgtEl>
                                          <p:spTgt spid="616"/>
                                        </p:tgtEl>
                                      </p:cBhvr>
                                    </p:animEffect>
                                  </p:childTnLst>
                                </p:cTn>
                              </p:par>
                              <p:par>
                                <p:cTn id="8" presetID="10" presetClass="entr" presetSubtype="0" fill="hold" nodeType="withEffect">
                                  <p:stCondLst>
                                    <p:cond delay="0"/>
                                  </p:stCondLst>
                                  <p:childTnLst>
                                    <p:set>
                                      <p:cBhvr>
                                        <p:cTn id="9" dur="1" fill="hold">
                                          <p:stCondLst>
                                            <p:cond delay="0"/>
                                          </p:stCondLst>
                                        </p:cTn>
                                        <p:tgtEl>
                                          <p:spTgt spid="613"/>
                                        </p:tgtEl>
                                        <p:attrNameLst>
                                          <p:attrName>style.visibility</p:attrName>
                                        </p:attrNameLst>
                                      </p:cBhvr>
                                      <p:to>
                                        <p:strVal val="visible"/>
                                      </p:to>
                                    </p:set>
                                    <p:animEffect transition="in" filter="fade">
                                      <p:cBhvr>
                                        <p:cTn id="10" dur="1000"/>
                                        <p:tgtEl>
                                          <p:spTgt spid="6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26"/>
                                        </p:tgtEl>
                                        <p:attrNameLst>
                                          <p:attrName>style.visibility</p:attrName>
                                        </p:attrNameLst>
                                      </p:cBhvr>
                                      <p:to>
                                        <p:strVal val="visible"/>
                                      </p:to>
                                    </p:set>
                                    <p:animEffect transition="in" filter="fade">
                                      <p:cBhvr>
                                        <p:cTn id="15" dur="1000"/>
                                        <p:tgtEl>
                                          <p:spTgt spid="6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38"/>
                                        </p:tgtEl>
                                        <p:attrNameLst>
                                          <p:attrName>style.visibility</p:attrName>
                                        </p:attrNameLst>
                                      </p:cBhvr>
                                      <p:to>
                                        <p:strVal val="visible"/>
                                      </p:to>
                                    </p:set>
                                    <p:animEffect transition="in" filter="fade">
                                      <p:cBhvr>
                                        <p:cTn id="20" dur="1000"/>
                                        <p:tgtEl>
                                          <p:spTgt spid="63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48"/>
                                        </p:tgtEl>
                                        <p:attrNameLst>
                                          <p:attrName>style.visibility</p:attrName>
                                        </p:attrNameLst>
                                      </p:cBhvr>
                                      <p:to>
                                        <p:strVal val="visible"/>
                                      </p:to>
                                    </p:set>
                                    <p:animEffect transition="in" filter="fade">
                                      <p:cBhvr>
                                        <p:cTn id="25" dur="1000"/>
                                        <p:tgtEl>
                                          <p:spTgt spid="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cxnSp>
        <p:nvCxnSpPr>
          <p:cNvPr id="656" name="Google Shape;656;p57">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657" name="Google Shape;657;p57">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
        <p:nvSpPr>
          <p:cNvPr id="658" name="Google Shape;658;p57"/>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Analytics Pipeline (Overview)</a:t>
            </a:r>
            <a:endParaRPr/>
          </a:p>
        </p:txBody>
      </p:sp>
      <p:grpSp>
        <p:nvGrpSpPr>
          <p:cNvPr id="659" name="Google Shape;659;p57"/>
          <p:cNvGrpSpPr/>
          <p:nvPr/>
        </p:nvGrpSpPr>
        <p:grpSpPr>
          <a:xfrm>
            <a:off x="232766" y="3960700"/>
            <a:ext cx="1009500" cy="965850"/>
            <a:chOff x="7430391" y="3491750"/>
            <a:chExt cx="1009500" cy="965850"/>
          </a:xfrm>
        </p:grpSpPr>
        <p:sp>
          <p:nvSpPr>
            <p:cNvPr id="660" name="Google Shape;660;p57"/>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661" name="Google Shape;661;p57"/>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662" name="Google Shape;662;p57"/>
          <p:cNvSpPr txBox="1">
            <a:spLocks noGrp="1"/>
          </p:cNvSpPr>
          <p:nvPr>
            <p:ph type="title" idx="4294967295"/>
          </p:nvPr>
        </p:nvSpPr>
        <p:spPr>
          <a:xfrm>
            <a:off x="8007325" y="4658475"/>
            <a:ext cx="1086900" cy="278400"/>
          </a:xfrm>
          <a:prstGeom prst="rect">
            <a:avLst/>
          </a:prstGeom>
          <a:solidFill>
            <a:schemeClr val="lt1"/>
          </a:solidFill>
        </p:spPr>
        <p:txBody>
          <a:bodyPr spcFirstLastPara="1" wrap="square" lIns="91425" tIns="79200" rIns="91425" bIns="91425" anchor="ctr" anchorCtr="0">
            <a:noAutofit/>
          </a:bodyPr>
          <a:lstStyle/>
          <a:p>
            <a:pPr marL="0" lvl="0" indent="0" algn="l" rtl="0">
              <a:spcBef>
                <a:spcPts val="0"/>
              </a:spcBef>
              <a:spcAft>
                <a:spcPts val="0"/>
              </a:spcAft>
              <a:buNone/>
            </a:pPr>
            <a:r>
              <a:rPr lang="en" sz="1900">
                <a:solidFill>
                  <a:schemeClr val="accent1"/>
                </a:solidFill>
              </a:rPr>
              <a:t>Lenson</a:t>
            </a:r>
            <a:endParaRPr sz="1900">
              <a:solidFill>
                <a:schemeClr val="accent1"/>
              </a:solidFill>
            </a:endParaRPr>
          </a:p>
        </p:txBody>
      </p:sp>
      <p:sp>
        <p:nvSpPr>
          <p:cNvPr id="663" name="Google Shape;663;p57"/>
          <p:cNvSpPr txBox="1">
            <a:spLocks noGrp="1"/>
          </p:cNvSpPr>
          <p:nvPr>
            <p:ph type="subTitle" idx="1"/>
          </p:nvPr>
        </p:nvSpPr>
        <p:spPr>
          <a:xfrm>
            <a:off x="1573475" y="2287050"/>
            <a:ext cx="2193600" cy="22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Scraping website incur high overhead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Our two layer approach was specially designed prevent the need to scrape all links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Reduces Lag time for users</a:t>
            </a:r>
            <a:endParaRPr dirty="0"/>
          </a:p>
          <a:p>
            <a:pPr marL="0" lvl="0" indent="0" algn="l" rtl="0">
              <a:spcBef>
                <a:spcPts val="0"/>
              </a:spcBef>
              <a:spcAft>
                <a:spcPts val="0"/>
              </a:spcAft>
              <a:buNone/>
            </a:pPr>
            <a:endParaRPr dirty="0"/>
          </a:p>
        </p:txBody>
      </p:sp>
      <p:sp>
        <p:nvSpPr>
          <p:cNvPr id="664" name="Google Shape;664;p57"/>
          <p:cNvSpPr txBox="1">
            <a:spLocks noGrp="1"/>
          </p:cNvSpPr>
          <p:nvPr>
            <p:ph type="subTitle" idx="2"/>
          </p:nvPr>
        </p:nvSpPr>
        <p:spPr>
          <a:xfrm>
            <a:off x="4090450" y="2297175"/>
            <a:ext cx="1986900" cy="1663500"/>
          </a:xfrm>
          <a:prstGeom prst="rect">
            <a:avLst/>
          </a:prstGeom>
          <a:noFill/>
          <a:ln>
            <a:noFill/>
          </a:ln>
        </p:spPr>
        <p:txBody>
          <a:bodyPr spcFirstLastPara="1" wrap="square" lIns="91425" tIns="91425" rIns="91425" bIns="91425" anchor="ctr" anchorCtr="0">
            <a:noAutofit/>
          </a:bodyPr>
          <a:lstStyle/>
          <a:p>
            <a:pPr>
              <a:buClr>
                <a:srgbClr val="000000"/>
              </a:buClr>
              <a:buSzPts val="1100"/>
            </a:pPr>
            <a:r>
              <a:rPr lang="en" sz="1400" b="0" dirty="0">
                <a:solidFill>
                  <a:srgbClr val="000000"/>
                </a:solidFill>
                <a:latin typeface="Arial"/>
                <a:ea typeface="Arial"/>
                <a:cs typeface="Arial"/>
                <a:sym typeface="Arial"/>
              </a:rPr>
              <a:t>First layer tuned to be highly sensitive to malicious links</a:t>
            </a:r>
            <a:endParaRPr sz="1400" b="0" dirty="0">
              <a:solidFill>
                <a:srgbClr val="000000"/>
              </a:solidFill>
              <a:latin typeface="Arial"/>
              <a:ea typeface="Arial"/>
              <a:cs typeface="Arial"/>
              <a:sym typeface="Arial"/>
            </a:endParaRPr>
          </a:p>
          <a:p>
            <a:pPr>
              <a:buClr>
                <a:srgbClr val="000000"/>
              </a:buClr>
              <a:buSzPts val="1100"/>
            </a:pPr>
            <a:endParaRPr sz="1400" b="0" dirty="0">
              <a:solidFill>
                <a:srgbClr val="000000"/>
              </a:solidFill>
              <a:latin typeface="Arial"/>
              <a:ea typeface="Arial"/>
              <a:cs typeface="Arial"/>
              <a:sym typeface="Arial"/>
            </a:endParaRPr>
          </a:p>
          <a:p>
            <a:pPr>
              <a:buClr>
                <a:srgbClr val="000000"/>
              </a:buClr>
              <a:buSzPts val="1100"/>
            </a:pPr>
            <a:r>
              <a:rPr lang="en" sz="1400" b="0" dirty="0">
                <a:solidFill>
                  <a:srgbClr val="000000"/>
                </a:solidFill>
                <a:latin typeface="Arial"/>
                <a:ea typeface="Arial"/>
                <a:cs typeface="Arial"/>
                <a:sym typeface="Arial"/>
              </a:rPr>
              <a:t>Most malicious links will be captured by the first layer</a:t>
            </a:r>
            <a:endParaRPr sz="1400" b="0" dirty="0">
              <a:solidFill>
                <a:srgbClr val="000000"/>
              </a:solidFill>
              <a:latin typeface="Arial"/>
              <a:ea typeface="Arial"/>
              <a:cs typeface="Arial"/>
              <a:sym typeface="Arial"/>
            </a:endParaRPr>
          </a:p>
        </p:txBody>
      </p:sp>
      <p:sp>
        <p:nvSpPr>
          <p:cNvPr id="665" name="Google Shape;665;p57"/>
          <p:cNvSpPr txBox="1">
            <a:spLocks noGrp="1"/>
          </p:cNvSpPr>
          <p:nvPr>
            <p:ph type="subTitle" idx="3"/>
          </p:nvPr>
        </p:nvSpPr>
        <p:spPr>
          <a:xfrm>
            <a:off x="1512825" y="1903575"/>
            <a:ext cx="1986900" cy="393600"/>
          </a:xfrm>
          <a:prstGeom prst="rect">
            <a:avLst/>
          </a:prstGeom>
          <a:noFill/>
          <a:ln>
            <a:noFill/>
          </a:ln>
        </p:spPr>
        <p:txBody>
          <a:bodyPr spcFirstLastPara="1" wrap="square" lIns="91425" tIns="91425" rIns="91425" bIns="91425" anchor="ctr" anchorCtr="0">
            <a:noAutofit/>
          </a:bodyPr>
          <a:lstStyle/>
          <a:p>
            <a:pPr>
              <a:buClr>
                <a:srgbClr val="000000"/>
              </a:buClr>
            </a:pPr>
            <a:r>
              <a:rPr lang="en" sz="1400" dirty="0">
                <a:solidFill>
                  <a:srgbClr val="000000"/>
                </a:solidFill>
                <a:latin typeface="Arial"/>
                <a:ea typeface="Arial"/>
                <a:cs typeface="Arial"/>
                <a:sym typeface="Arial"/>
              </a:rPr>
              <a:t>Low Overhead</a:t>
            </a:r>
            <a:endParaRPr sz="1400" dirty="0">
              <a:solidFill>
                <a:srgbClr val="000000"/>
              </a:solidFill>
              <a:latin typeface="Arial"/>
              <a:ea typeface="Arial"/>
              <a:cs typeface="Arial"/>
              <a:sym typeface="Arial"/>
            </a:endParaRPr>
          </a:p>
        </p:txBody>
      </p:sp>
      <p:sp>
        <p:nvSpPr>
          <p:cNvPr id="666" name="Google Shape;666;p57"/>
          <p:cNvSpPr txBox="1">
            <a:spLocks noGrp="1"/>
          </p:cNvSpPr>
          <p:nvPr>
            <p:ph type="subTitle" idx="4"/>
          </p:nvPr>
        </p:nvSpPr>
        <p:spPr>
          <a:xfrm>
            <a:off x="3951575" y="1903575"/>
            <a:ext cx="19299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t>High Confidence</a:t>
            </a:r>
            <a:endParaRPr b="1"/>
          </a:p>
        </p:txBody>
      </p:sp>
      <p:sp>
        <p:nvSpPr>
          <p:cNvPr id="667" name="Google Shape;667;p57"/>
          <p:cNvSpPr txBox="1">
            <a:spLocks noGrp="1"/>
          </p:cNvSpPr>
          <p:nvPr>
            <p:ph type="subTitle" idx="5"/>
          </p:nvPr>
        </p:nvSpPr>
        <p:spPr>
          <a:xfrm>
            <a:off x="6560775" y="2384300"/>
            <a:ext cx="2193600" cy="12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The second layer supports the first layer </a:t>
            </a:r>
            <a:endParaRPr/>
          </a:p>
          <a:p>
            <a:pPr marL="0" lvl="0" indent="0" algn="l" rtl="0">
              <a:spcBef>
                <a:spcPts val="0"/>
              </a:spcBef>
              <a:spcAft>
                <a:spcPts val="0"/>
              </a:spcAft>
              <a:buNone/>
            </a:pPr>
            <a:endParaRPr/>
          </a:p>
          <a:p>
            <a:pPr marL="0" lvl="0" indent="0" algn="l" rtl="0">
              <a:spcBef>
                <a:spcPts val="0"/>
              </a:spcBef>
              <a:spcAft>
                <a:spcPts val="0"/>
              </a:spcAft>
              <a:buNone/>
            </a:pPr>
            <a:r>
              <a:rPr lang="en"/>
              <a:t>Prevent legitimate links from being flagged as malicious</a:t>
            </a:r>
            <a:endParaRPr/>
          </a:p>
        </p:txBody>
      </p:sp>
      <p:sp>
        <p:nvSpPr>
          <p:cNvPr id="668" name="Google Shape;668;p57"/>
          <p:cNvSpPr txBox="1">
            <a:spLocks noGrp="1"/>
          </p:cNvSpPr>
          <p:nvPr>
            <p:ph type="subTitle" idx="6"/>
          </p:nvPr>
        </p:nvSpPr>
        <p:spPr>
          <a:xfrm>
            <a:off x="6583025" y="1903566"/>
            <a:ext cx="16002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t>Low Error</a:t>
            </a:r>
            <a:endParaRPr b="1" dirty="0"/>
          </a:p>
        </p:txBody>
      </p:sp>
      <p:grpSp>
        <p:nvGrpSpPr>
          <p:cNvPr id="669" name="Google Shape;669;p57"/>
          <p:cNvGrpSpPr/>
          <p:nvPr/>
        </p:nvGrpSpPr>
        <p:grpSpPr>
          <a:xfrm>
            <a:off x="942463" y="1915109"/>
            <a:ext cx="370930" cy="370549"/>
            <a:chOff x="942463" y="1915109"/>
            <a:chExt cx="370930" cy="370549"/>
          </a:xfrm>
        </p:grpSpPr>
        <p:sp>
          <p:nvSpPr>
            <p:cNvPr id="670" name="Google Shape;670;p57"/>
            <p:cNvSpPr/>
            <p:nvPr/>
          </p:nvSpPr>
          <p:spPr>
            <a:xfrm>
              <a:off x="942463" y="191510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a:off x="1037378" y="199262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7"/>
            <p:cNvSpPr/>
            <p:nvPr/>
          </p:nvSpPr>
          <p:spPr>
            <a:xfrm>
              <a:off x="1019595" y="203307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p:nvPr/>
          </p:nvSpPr>
          <p:spPr>
            <a:xfrm>
              <a:off x="1122069" y="209433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7"/>
            <p:cNvSpPr/>
            <p:nvPr/>
          </p:nvSpPr>
          <p:spPr>
            <a:xfrm>
              <a:off x="1184055" y="215784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7"/>
            <p:cNvSpPr/>
            <p:nvPr/>
          </p:nvSpPr>
          <p:spPr>
            <a:xfrm>
              <a:off x="1049858" y="202285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57"/>
          <p:cNvGrpSpPr/>
          <p:nvPr/>
        </p:nvGrpSpPr>
        <p:grpSpPr>
          <a:xfrm>
            <a:off x="5848428" y="1951499"/>
            <a:ext cx="382758" cy="356595"/>
            <a:chOff x="2185128" y="2427549"/>
            <a:chExt cx="382758" cy="356595"/>
          </a:xfrm>
        </p:grpSpPr>
        <p:sp>
          <p:nvSpPr>
            <p:cNvPr id="677" name="Google Shape;677;p57"/>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7"/>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7"/>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57"/>
          <p:cNvGrpSpPr/>
          <p:nvPr/>
        </p:nvGrpSpPr>
        <p:grpSpPr>
          <a:xfrm>
            <a:off x="3499626" y="1956246"/>
            <a:ext cx="267574" cy="329415"/>
            <a:chOff x="3584201" y="4294996"/>
            <a:chExt cx="267574" cy="329415"/>
          </a:xfrm>
        </p:grpSpPr>
        <p:sp>
          <p:nvSpPr>
            <p:cNvPr id="682" name="Google Shape;682;p57"/>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7"/>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7"/>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7"/>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6" name="Google Shape;686;p57"/>
          <p:cNvCxnSpPr/>
          <p:nvPr/>
        </p:nvCxnSpPr>
        <p:spPr>
          <a:xfrm>
            <a:off x="1478450" y="1900800"/>
            <a:ext cx="0" cy="962700"/>
          </a:xfrm>
          <a:prstGeom prst="straightConnector1">
            <a:avLst/>
          </a:prstGeom>
          <a:noFill/>
          <a:ln w="76200" cap="flat" cmpd="sng">
            <a:solidFill>
              <a:schemeClr val="accent1"/>
            </a:solidFill>
            <a:prstDash val="solid"/>
            <a:round/>
            <a:headEnd type="none" w="med" len="med"/>
            <a:tailEnd type="none" w="med" len="med"/>
          </a:ln>
        </p:spPr>
      </p:cxnSp>
      <p:cxnSp>
        <p:nvCxnSpPr>
          <p:cNvPr id="687" name="Google Shape;687;p57"/>
          <p:cNvCxnSpPr/>
          <p:nvPr/>
        </p:nvCxnSpPr>
        <p:spPr>
          <a:xfrm>
            <a:off x="3932638" y="1900800"/>
            <a:ext cx="0" cy="962700"/>
          </a:xfrm>
          <a:prstGeom prst="straightConnector1">
            <a:avLst/>
          </a:prstGeom>
          <a:noFill/>
          <a:ln w="76200" cap="flat" cmpd="sng">
            <a:solidFill>
              <a:schemeClr val="accent1"/>
            </a:solidFill>
            <a:prstDash val="solid"/>
            <a:round/>
            <a:headEnd type="none" w="med" len="med"/>
            <a:tailEnd type="none" w="med" len="med"/>
          </a:ln>
        </p:spPr>
      </p:cxnSp>
      <p:cxnSp>
        <p:nvCxnSpPr>
          <p:cNvPr id="688" name="Google Shape;688;p57"/>
          <p:cNvCxnSpPr/>
          <p:nvPr/>
        </p:nvCxnSpPr>
        <p:spPr>
          <a:xfrm>
            <a:off x="6395963" y="1900800"/>
            <a:ext cx="0" cy="962700"/>
          </a:xfrm>
          <a:prstGeom prst="straightConnector1">
            <a:avLst/>
          </a:prstGeom>
          <a:noFill/>
          <a:ln w="76200" cap="flat" cmpd="sng">
            <a:solidFill>
              <a:schemeClr val="accent1"/>
            </a:solidFill>
            <a:prstDash val="solid"/>
            <a:round/>
            <a:headEnd type="none" w="med" len="med"/>
            <a:tailEnd type="none" w="med" len="med"/>
          </a:ln>
        </p:spPr>
      </p:cxnSp>
      <p:pic>
        <p:nvPicPr>
          <p:cNvPr id="689" name="Google Shape;689;p57"/>
          <p:cNvPicPr preferRelativeResize="0"/>
          <p:nvPr/>
        </p:nvPicPr>
        <p:blipFill>
          <a:blip r:embed="rId4">
            <a:alphaModFix/>
          </a:blip>
          <a:stretch>
            <a:fillRect/>
          </a:stretch>
        </p:blipFill>
        <p:spPr>
          <a:xfrm>
            <a:off x="5810775" y="267350"/>
            <a:ext cx="3283451" cy="1303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9"/>
                                        </p:tgtEl>
                                        <p:attrNameLst>
                                          <p:attrName>style.visibility</p:attrName>
                                        </p:attrNameLst>
                                      </p:cBhvr>
                                      <p:to>
                                        <p:strVal val="visible"/>
                                      </p:to>
                                    </p:set>
                                    <p:animEffect transition="in" filter="fade">
                                      <p:cBhvr>
                                        <p:cTn id="7" dur="1000"/>
                                        <p:tgtEl>
                                          <p:spTgt spid="669"/>
                                        </p:tgtEl>
                                      </p:cBhvr>
                                    </p:animEffect>
                                  </p:childTnLst>
                                </p:cTn>
                              </p:par>
                              <p:par>
                                <p:cTn id="8" presetID="10" presetClass="entr" presetSubtype="0" fill="hold" nodeType="withEffect">
                                  <p:stCondLst>
                                    <p:cond delay="0"/>
                                  </p:stCondLst>
                                  <p:childTnLst>
                                    <p:set>
                                      <p:cBhvr>
                                        <p:cTn id="9" dur="1" fill="hold">
                                          <p:stCondLst>
                                            <p:cond delay="0"/>
                                          </p:stCondLst>
                                        </p:cTn>
                                        <p:tgtEl>
                                          <p:spTgt spid="686"/>
                                        </p:tgtEl>
                                        <p:attrNameLst>
                                          <p:attrName>style.visibility</p:attrName>
                                        </p:attrNameLst>
                                      </p:cBhvr>
                                      <p:to>
                                        <p:strVal val="visible"/>
                                      </p:to>
                                    </p:set>
                                    <p:animEffect transition="in" filter="fade">
                                      <p:cBhvr>
                                        <p:cTn id="10" dur="1000"/>
                                        <p:tgtEl>
                                          <p:spTgt spid="686"/>
                                        </p:tgtEl>
                                      </p:cBhvr>
                                    </p:animEffect>
                                  </p:childTnLst>
                                </p:cTn>
                              </p:par>
                              <p:par>
                                <p:cTn id="11" presetID="10" presetClass="entr" presetSubtype="0" fill="hold" nodeType="withEffect">
                                  <p:stCondLst>
                                    <p:cond delay="0"/>
                                  </p:stCondLst>
                                  <p:childTnLst>
                                    <p:set>
                                      <p:cBhvr>
                                        <p:cTn id="12" dur="1" fill="hold">
                                          <p:stCondLst>
                                            <p:cond delay="0"/>
                                          </p:stCondLst>
                                        </p:cTn>
                                        <p:tgtEl>
                                          <p:spTgt spid="663"/>
                                        </p:tgtEl>
                                        <p:attrNameLst>
                                          <p:attrName>style.visibility</p:attrName>
                                        </p:attrNameLst>
                                      </p:cBhvr>
                                      <p:to>
                                        <p:strVal val="visible"/>
                                      </p:to>
                                    </p:set>
                                    <p:animEffect transition="in" filter="fade">
                                      <p:cBhvr>
                                        <p:cTn id="13" dur="1000"/>
                                        <p:tgtEl>
                                          <p:spTgt spid="663"/>
                                        </p:tgtEl>
                                      </p:cBhvr>
                                    </p:animEffect>
                                  </p:childTnLst>
                                </p:cTn>
                              </p:par>
                              <p:par>
                                <p:cTn id="14" presetID="10" presetClass="entr" presetSubtype="0" fill="hold" nodeType="withEffect">
                                  <p:stCondLst>
                                    <p:cond delay="0"/>
                                  </p:stCondLst>
                                  <p:childTnLst>
                                    <p:set>
                                      <p:cBhvr>
                                        <p:cTn id="15" dur="1" fill="hold">
                                          <p:stCondLst>
                                            <p:cond delay="0"/>
                                          </p:stCondLst>
                                        </p:cTn>
                                        <p:tgtEl>
                                          <p:spTgt spid="665"/>
                                        </p:tgtEl>
                                        <p:attrNameLst>
                                          <p:attrName>style.visibility</p:attrName>
                                        </p:attrNameLst>
                                      </p:cBhvr>
                                      <p:to>
                                        <p:strVal val="visible"/>
                                      </p:to>
                                    </p:set>
                                    <p:animEffect transition="in" filter="fade">
                                      <p:cBhvr>
                                        <p:cTn id="16" dur="1000"/>
                                        <p:tgtEl>
                                          <p:spTgt spid="66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81"/>
                                        </p:tgtEl>
                                        <p:attrNameLst>
                                          <p:attrName>style.visibility</p:attrName>
                                        </p:attrNameLst>
                                      </p:cBhvr>
                                      <p:to>
                                        <p:strVal val="visible"/>
                                      </p:to>
                                    </p:set>
                                    <p:animEffect transition="in" filter="fade">
                                      <p:cBhvr>
                                        <p:cTn id="21" dur="1000"/>
                                        <p:tgtEl>
                                          <p:spTgt spid="681"/>
                                        </p:tgtEl>
                                      </p:cBhvr>
                                    </p:animEffect>
                                  </p:childTnLst>
                                </p:cTn>
                              </p:par>
                              <p:par>
                                <p:cTn id="22" presetID="10" presetClass="entr" presetSubtype="0" fill="hold" nodeType="withEffect">
                                  <p:stCondLst>
                                    <p:cond delay="0"/>
                                  </p:stCondLst>
                                  <p:childTnLst>
                                    <p:set>
                                      <p:cBhvr>
                                        <p:cTn id="23" dur="1" fill="hold">
                                          <p:stCondLst>
                                            <p:cond delay="0"/>
                                          </p:stCondLst>
                                        </p:cTn>
                                        <p:tgtEl>
                                          <p:spTgt spid="666"/>
                                        </p:tgtEl>
                                        <p:attrNameLst>
                                          <p:attrName>style.visibility</p:attrName>
                                        </p:attrNameLst>
                                      </p:cBhvr>
                                      <p:to>
                                        <p:strVal val="visible"/>
                                      </p:to>
                                    </p:set>
                                    <p:animEffect transition="in" filter="fade">
                                      <p:cBhvr>
                                        <p:cTn id="24" dur="1000"/>
                                        <p:tgtEl>
                                          <p:spTgt spid="666"/>
                                        </p:tgtEl>
                                      </p:cBhvr>
                                    </p:animEffect>
                                  </p:childTnLst>
                                </p:cTn>
                              </p:par>
                              <p:par>
                                <p:cTn id="25" presetID="10" presetClass="entr" presetSubtype="0" fill="hold" nodeType="withEffect">
                                  <p:stCondLst>
                                    <p:cond delay="0"/>
                                  </p:stCondLst>
                                  <p:childTnLst>
                                    <p:set>
                                      <p:cBhvr>
                                        <p:cTn id="26" dur="1" fill="hold">
                                          <p:stCondLst>
                                            <p:cond delay="0"/>
                                          </p:stCondLst>
                                        </p:cTn>
                                        <p:tgtEl>
                                          <p:spTgt spid="687"/>
                                        </p:tgtEl>
                                        <p:attrNameLst>
                                          <p:attrName>style.visibility</p:attrName>
                                        </p:attrNameLst>
                                      </p:cBhvr>
                                      <p:to>
                                        <p:strVal val="visible"/>
                                      </p:to>
                                    </p:set>
                                    <p:animEffect transition="in" filter="fade">
                                      <p:cBhvr>
                                        <p:cTn id="27" dur="1000"/>
                                        <p:tgtEl>
                                          <p:spTgt spid="687"/>
                                        </p:tgtEl>
                                      </p:cBhvr>
                                    </p:animEffect>
                                  </p:childTnLst>
                                </p:cTn>
                              </p:par>
                              <p:par>
                                <p:cTn id="28" presetID="10" presetClass="entr" presetSubtype="0" fill="hold" nodeType="withEffect">
                                  <p:stCondLst>
                                    <p:cond delay="0"/>
                                  </p:stCondLst>
                                  <p:childTnLst>
                                    <p:set>
                                      <p:cBhvr>
                                        <p:cTn id="29" dur="1" fill="hold">
                                          <p:stCondLst>
                                            <p:cond delay="0"/>
                                          </p:stCondLst>
                                        </p:cTn>
                                        <p:tgtEl>
                                          <p:spTgt spid="664"/>
                                        </p:tgtEl>
                                        <p:attrNameLst>
                                          <p:attrName>style.visibility</p:attrName>
                                        </p:attrNameLst>
                                      </p:cBhvr>
                                      <p:to>
                                        <p:strVal val="visible"/>
                                      </p:to>
                                    </p:set>
                                    <p:animEffect transition="in" filter="fade">
                                      <p:cBhvr>
                                        <p:cTn id="30" dur="1000"/>
                                        <p:tgtEl>
                                          <p:spTgt spid="66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67"/>
                                        </p:tgtEl>
                                        <p:attrNameLst>
                                          <p:attrName>style.visibility</p:attrName>
                                        </p:attrNameLst>
                                      </p:cBhvr>
                                      <p:to>
                                        <p:strVal val="visible"/>
                                      </p:to>
                                    </p:set>
                                    <p:animEffect transition="in" filter="fade">
                                      <p:cBhvr>
                                        <p:cTn id="35" dur="1000"/>
                                        <p:tgtEl>
                                          <p:spTgt spid="667"/>
                                        </p:tgtEl>
                                      </p:cBhvr>
                                    </p:animEffect>
                                  </p:childTnLst>
                                </p:cTn>
                              </p:par>
                              <p:par>
                                <p:cTn id="36" presetID="10" presetClass="entr" presetSubtype="0" fill="hold" nodeType="withEffect">
                                  <p:stCondLst>
                                    <p:cond delay="0"/>
                                  </p:stCondLst>
                                  <p:childTnLst>
                                    <p:set>
                                      <p:cBhvr>
                                        <p:cTn id="37" dur="1" fill="hold">
                                          <p:stCondLst>
                                            <p:cond delay="0"/>
                                          </p:stCondLst>
                                        </p:cTn>
                                        <p:tgtEl>
                                          <p:spTgt spid="668"/>
                                        </p:tgtEl>
                                        <p:attrNameLst>
                                          <p:attrName>style.visibility</p:attrName>
                                        </p:attrNameLst>
                                      </p:cBhvr>
                                      <p:to>
                                        <p:strVal val="visible"/>
                                      </p:to>
                                    </p:set>
                                    <p:animEffect transition="in" filter="fade">
                                      <p:cBhvr>
                                        <p:cTn id="38" dur="1000"/>
                                        <p:tgtEl>
                                          <p:spTgt spid="668"/>
                                        </p:tgtEl>
                                      </p:cBhvr>
                                    </p:animEffect>
                                  </p:childTnLst>
                                </p:cTn>
                              </p:par>
                              <p:par>
                                <p:cTn id="39" presetID="10" presetClass="entr" presetSubtype="0" fill="hold" nodeType="withEffect">
                                  <p:stCondLst>
                                    <p:cond delay="0"/>
                                  </p:stCondLst>
                                  <p:childTnLst>
                                    <p:set>
                                      <p:cBhvr>
                                        <p:cTn id="40" dur="1" fill="hold">
                                          <p:stCondLst>
                                            <p:cond delay="0"/>
                                          </p:stCondLst>
                                        </p:cTn>
                                        <p:tgtEl>
                                          <p:spTgt spid="676"/>
                                        </p:tgtEl>
                                        <p:attrNameLst>
                                          <p:attrName>style.visibility</p:attrName>
                                        </p:attrNameLst>
                                      </p:cBhvr>
                                      <p:to>
                                        <p:strVal val="visible"/>
                                      </p:to>
                                    </p:set>
                                    <p:animEffect transition="in" filter="fade">
                                      <p:cBhvr>
                                        <p:cTn id="41" dur="1000"/>
                                        <p:tgtEl>
                                          <p:spTgt spid="676"/>
                                        </p:tgtEl>
                                      </p:cBhvr>
                                    </p:animEffect>
                                  </p:childTnLst>
                                </p:cTn>
                              </p:par>
                              <p:par>
                                <p:cTn id="42" presetID="10" presetClass="entr" presetSubtype="0" fill="hold" nodeType="withEffect">
                                  <p:stCondLst>
                                    <p:cond delay="0"/>
                                  </p:stCondLst>
                                  <p:childTnLst>
                                    <p:set>
                                      <p:cBhvr>
                                        <p:cTn id="43" dur="1" fill="hold">
                                          <p:stCondLst>
                                            <p:cond delay="0"/>
                                          </p:stCondLst>
                                        </p:cTn>
                                        <p:tgtEl>
                                          <p:spTgt spid="688"/>
                                        </p:tgtEl>
                                        <p:attrNameLst>
                                          <p:attrName>style.visibility</p:attrName>
                                        </p:attrNameLst>
                                      </p:cBhvr>
                                      <p:to>
                                        <p:strVal val="visible"/>
                                      </p:to>
                                    </p:set>
                                    <p:animEffect transition="in" filter="fade">
                                      <p:cBhvr>
                                        <p:cTn id="44" dur="1000"/>
                                        <p:tgtEl>
                                          <p:spTgt spid="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pic>
        <p:nvPicPr>
          <p:cNvPr id="694" name="Google Shape;694;p58"/>
          <p:cNvPicPr preferRelativeResize="0"/>
          <p:nvPr/>
        </p:nvPicPr>
        <p:blipFill rotWithShape="1">
          <a:blip r:embed="rId3">
            <a:alphaModFix/>
          </a:blip>
          <a:srcRect t="7834" b="5787"/>
          <a:stretch/>
        </p:blipFill>
        <p:spPr>
          <a:xfrm>
            <a:off x="2130750" y="1233301"/>
            <a:ext cx="4748500" cy="2407550"/>
          </a:xfrm>
          <a:prstGeom prst="rect">
            <a:avLst/>
          </a:prstGeom>
          <a:noFill/>
          <a:ln>
            <a:noFill/>
          </a:ln>
        </p:spPr>
      </p:pic>
      <p:sp>
        <p:nvSpPr>
          <p:cNvPr id="695" name="Google Shape;695;p58"/>
          <p:cNvSpPr txBox="1">
            <a:spLocks noGrp="1"/>
          </p:cNvSpPr>
          <p:nvPr>
            <p:ph type="subTitle" idx="1"/>
          </p:nvPr>
        </p:nvSpPr>
        <p:spPr>
          <a:xfrm>
            <a:off x="6992475" y="587525"/>
            <a:ext cx="1689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Josefin Sans"/>
                <a:ea typeface="Josefin Sans"/>
                <a:cs typeface="Josefin Sans"/>
                <a:sym typeface="Josefin Sans"/>
              </a:rPr>
              <a:t>Automatically warn and suspend bad actors</a:t>
            </a:r>
            <a:endParaRPr dirty="0">
              <a:solidFill>
                <a:schemeClr val="dk1"/>
              </a:solidFill>
              <a:latin typeface="Josefin Sans"/>
              <a:ea typeface="Josefin Sans"/>
              <a:cs typeface="Josefin Sans"/>
              <a:sym typeface="Josefin Sans"/>
            </a:endParaRPr>
          </a:p>
        </p:txBody>
      </p:sp>
      <p:sp>
        <p:nvSpPr>
          <p:cNvPr id="696" name="Google Shape;696;p58"/>
          <p:cNvSpPr txBox="1">
            <a:spLocks noGrp="1"/>
          </p:cNvSpPr>
          <p:nvPr>
            <p:ph type="subTitle" idx="2"/>
          </p:nvPr>
        </p:nvSpPr>
        <p:spPr>
          <a:xfrm>
            <a:off x="6975424" y="3324225"/>
            <a:ext cx="16890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b="0" dirty="0">
                <a:solidFill>
                  <a:schemeClr val="dk1"/>
                </a:solidFill>
              </a:rPr>
              <a:t>Presents predicted information in a concise and actionable format</a:t>
            </a:r>
            <a:endParaRPr sz="1400" b="0" dirty="0">
              <a:solidFill>
                <a:schemeClr val="dk1"/>
              </a:solidFill>
            </a:endParaRPr>
          </a:p>
        </p:txBody>
      </p:sp>
      <p:sp>
        <p:nvSpPr>
          <p:cNvPr id="697" name="Google Shape;697;p58"/>
          <p:cNvSpPr txBox="1">
            <a:spLocks noGrp="1"/>
          </p:cNvSpPr>
          <p:nvPr>
            <p:ph type="title" idx="3"/>
          </p:nvPr>
        </p:nvSpPr>
        <p:spPr>
          <a:xfrm>
            <a:off x="6370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cxnSp>
        <p:nvCxnSpPr>
          <p:cNvPr id="698" name="Google Shape;698;p58">
            <a:hlinkClick r:id="" action="ppaction://hlinkshowjump?jump=nextslide"/>
          </p:cNvPr>
          <p:cNvCxnSpPr/>
          <p:nvPr/>
        </p:nvCxnSpPr>
        <p:spPr>
          <a:xfrm>
            <a:off x="84915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699" name="Google Shape;699;p58">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700" name="Google Shape;700;p58"/>
          <p:cNvCxnSpPr>
            <a:endCxn id="701" idx="0"/>
          </p:cNvCxnSpPr>
          <p:nvPr/>
        </p:nvCxnSpPr>
        <p:spPr>
          <a:xfrm>
            <a:off x="2065188" y="1532938"/>
            <a:ext cx="2264400" cy="308700"/>
          </a:xfrm>
          <a:prstGeom prst="bentConnector2">
            <a:avLst/>
          </a:prstGeom>
          <a:noFill/>
          <a:ln w="9525" cap="flat" cmpd="sng">
            <a:solidFill>
              <a:schemeClr val="dk1"/>
            </a:solidFill>
            <a:prstDash val="solid"/>
            <a:round/>
            <a:headEnd type="diamond" w="med" len="med"/>
            <a:tailEnd type="none" w="med" len="med"/>
          </a:ln>
        </p:spPr>
      </p:cxnSp>
      <p:sp>
        <p:nvSpPr>
          <p:cNvPr id="701" name="Google Shape;701;p58"/>
          <p:cNvSpPr/>
          <p:nvPr/>
        </p:nvSpPr>
        <p:spPr>
          <a:xfrm>
            <a:off x="4299288" y="1841638"/>
            <a:ext cx="60600" cy="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 name="Google Shape;702;p58"/>
          <p:cNvCxnSpPr/>
          <p:nvPr/>
        </p:nvCxnSpPr>
        <p:spPr>
          <a:xfrm flipH="1">
            <a:off x="6083375" y="693550"/>
            <a:ext cx="777000" cy="517800"/>
          </a:xfrm>
          <a:prstGeom prst="bentConnector3">
            <a:avLst>
              <a:gd name="adj1" fmla="val 98835"/>
            </a:avLst>
          </a:prstGeom>
          <a:noFill/>
          <a:ln w="9525" cap="flat" cmpd="sng">
            <a:solidFill>
              <a:schemeClr val="dk1"/>
            </a:solidFill>
            <a:prstDash val="solid"/>
            <a:round/>
            <a:headEnd type="diamond" w="med" len="med"/>
            <a:tailEnd type="diamond" w="med" len="med"/>
          </a:ln>
        </p:spPr>
      </p:cxnSp>
      <p:cxnSp>
        <p:nvCxnSpPr>
          <p:cNvPr id="703" name="Google Shape;703;p58"/>
          <p:cNvCxnSpPr/>
          <p:nvPr/>
        </p:nvCxnSpPr>
        <p:spPr>
          <a:xfrm rot="10800000">
            <a:off x="670483" y="1300935"/>
            <a:ext cx="312900" cy="0"/>
          </a:xfrm>
          <a:prstGeom prst="straightConnector1">
            <a:avLst/>
          </a:prstGeom>
          <a:noFill/>
          <a:ln w="38100" cap="flat" cmpd="sng">
            <a:solidFill>
              <a:schemeClr val="accent1"/>
            </a:solidFill>
            <a:prstDash val="solid"/>
            <a:round/>
            <a:headEnd type="none" w="med" len="med"/>
            <a:tailEnd type="none" w="med" len="med"/>
          </a:ln>
        </p:spPr>
      </p:cxnSp>
      <p:cxnSp>
        <p:nvCxnSpPr>
          <p:cNvPr id="704" name="Google Shape;704;p58"/>
          <p:cNvCxnSpPr/>
          <p:nvPr/>
        </p:nvCxnSpPr>
        <p:spPr>
          <a:xfrm rot="10800000">
            <a:off x="7068808" y="453472"/>
            <a:ext cx="312900" cy="0"/>
          </a:xfrm>
          <a:prstGeom prst="straightConnector1">
            <a:avLst/>
          </a:prstGeom>
          <a:noFill/>
          <a:ln w="38100" cap="flat" cmpd="sng">
            <a:solidFill>
              <a:schemeClr val="accent1"/>
            </a:solidFill>
            <a:prstDash val="solid"/>
            <a:round/>
            <a:headEnd type="none" w="med" len="med"/>
            <a:tailEnd type="none" w="med" len="med"/>
          </a:ln>
        </p:spPr>
      </p:cxnSp>
      <p:cxnSp>
        <p:nvCxnSpPr>
          <p:cNvPr id="705" name="Google Shape;705;p58"/>
          <p:cNvCxnSpPr/>
          <p:nvPr/>
        </p:nvCxnSpPr>
        <p:spPr>
          <a:xfrm rot="10800000">
            <a:off x="7051758" y="3055660"/>
            <a:ext cx="312900" cy="0"/>
          </a:xfrm>
          <a:prstGeom prst="straightConnector1">
            <a:avLst/>
          </a:prstGeom>
          <a:noFill/>
          <a:ln w="38100" cap="flat" cmpd="sng">
            <a:solidFill>
              <a:schemeClr val="accent1"/>
            </a:solidFill>
            <a:prstDash val="solid"/>
            <a:round/>
            <a:headEnd type="none" w="med" len="med"/>
            <a:tailEnd type="none" w="med" len="med"/>
          </a:ln>
        </p:spPr>
      </p:cxnSp>
      <p:sp>
        <p:nvSpPr>
          <p:cNvPr id="706" name="Google Shape;706;p58"/>
          <p:cNvSpPr txBox="1">
            <a:spLocks noGrp="1"/>
          </p:cNvSpPr>
          <p:nvPr>
            <p:ph type="subTitle" idx="3"/>
          </p:nvPr>
        </p:nvSpPr>
        <p:spPr>
          <a:xfrm>
            <a:off x="271450" y="1439050"/>
            <a:ext cx="1689000" cy="72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b="0" dirty="0"/>
              <a:t>Screens a given URL and flag any potentially malicious ones</a:t>
            </a:r>
            <a:endParaRPr sz="1400" b="0" dirty="0"/>
          </a:p>
        </p:txBody>
      </p:sp>
      <p:grpSp>
        <p:nvGrpSpPr>
          <p:cNvPr id="707" name="Google Shape;707;p58"/>
          <p:cNvGrpSpPr/>
          <p:nvPr/>
        </p:nvGrpSpPr>
        <p:grpSpPr>
          <a:xfrm>
            <a:off x="232766" y="3960700"/>
            <a:ext cx="1009500" cy="965850"/>
            <a:chOff x="7430391" y="3491750"/>
            <a:chExt cx="1009500" cy="965850"/>
          </a:xfrm>
        </p:grpSpPr>
        <p:sp>
          <p:nvSpPr>
            <p:cNvPr id="708" name="Google Shape;708;p58"/>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709" name="Google Shape;709;p58"/>
            <p:cNvPicPr preferRelativeResize="0"/>
            <p:nvPr/>
          </p:nvPicPr>
          <p:blipFill rotWithShape="1">
            <a:blip r:embed="rId4">
              <a:alphaModFix/>
            </a:blip>
            <a:srcRect l="23331" t="19663" r="22748" b="20589"/>
            <a:stretch/>
          </p:blipFill>
          <p:spPr>
            <a:xfrm>
              <a:off x="7669212" y="3491750"/>
              <a:ext cx="531875" cy="589350"/>
            </a:xfrm>
            <a:prstGeom prst="rect">
              <a:avLst/>
            </a:prstGeom>
            <a:noFill/>
            <a:ln>
              <a:noFill/>
            </a:ln>
          </p:spPr>
        </p:pic>
      </p:grpSp>
      <p:sp>
        <p:nvSpPr>
          <p:cNvPr id="710" name="Google Shape;710;p58"/>
          <p:cNvSpPr txBox="1">
            <a:spLocks noGrp="1"/>
          </p:cNvSpPr>
          <p:nvPr>
            <p:ph type="title" idx="4294967295"/>
          </p:nvPr>
        </p:nvSpPr>
        <p:spPr>
          <a:xfrm>
            <a:off x="8007325" y="4658475"/>
            <a:ext cx="1086900" cy="278400"/>
          </a:xfrm>
          <a:prstGeom prst="rect">
            <a:avLst/>
          </a:prstGeom>
          <a:solidFill>
            <a:schemeClr val="lt1"/>
          </a:solidFill>
        </p:spPr>
        <p:txBody>
          <a:bodyPr spcFirstLastPara="1" wrap="square" lIns="91425" tIns="79200" rIns="91425" bIns="91425" anchor="ctr" anchorCtr="0">
            <a:noAutofit/>
          </a:bodyPr>
          <a:lstStyle/>
          <a:p>
            <a:pPr marL="0" lvl="0" indent="0" algn="l" rtl="0">
              <a:spcBef>
                <a:spcPts val="0"/>
              </a:spcBef>
              <a:spcAft>
                <a:spcPts val="0"/>
              </a:spcAft>
              <a:buNone/>
            </a:pPr>
            <a:r>
              <a:rPr lang="en" sz="1900">
                <a:solidFill>
                  <a:schemeClr val="accent1"/>
                </a:solidFill>
              </a:rPr>
              <a:t>Lenson</a:t>
            </a:r>
            <a:endParaRPr sz="1900">
              <a:solidFill>
                <a:schemeClr val="accent1"/>
              </a:solidFill>
            </a:endParaRPr>
          </a:p>
        </p:txBody>
      </p:sp>
      <p:cxnSp>
        <p:nvCxnSpPr>
          <p:cNvPr id="711" name="Google Shape;711;p58"/>
          <p:cNvCxnSpPr/>
          <p:nvPr/>
        </p:nvCxnSpPr>
        <p:spPr>
          <a:xfrm rot="10800000">
            <a:off x="6056600" y="3711725"/>
            <a:ext cx="812700" cy="196500"/>
          </a:xfrm>
          <a:prstGeom prst="bentConnector3">
            <a:avLst>
              <a:gd name="adj1" fmla="val 98886"/>
            </a:avLst>
          </a:prstGeom>
          <a:noFill/>
          <a:ln w="9525" cap="flat" cmpd="sng">
            <a:solidFill>
              <a:schemeClr val="dk1"/>
            </a:solidFill>
            <a:prstDash val="solid"/>
            <a:round/>
            <a:headEnd type="diamond" w="med" len="med"/>
            <a:tailEnd type="diamond"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59"/>
          <p:cNvSpPr txBox="1">
            <a:spLocks noGrp="1"/>
          </p:cNvSpPr>
          <p:nvPr>
            <p:ph type="title" idx="6"/>
          </p:nvPr>
        </p:nvSpPr>
        <p:spPr>
          <a:xfrm>
            <a:off x="1470900" y="476534"/>
            <a:ext cx="620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Models Required</a:t>
            </a:r>
            <a:endParaRPr/>
          </a:p>
        </p:txBody>
      </p:sp>
      <p:sp>
        <p:nvSpPr>
          <p:cNvPr id="717" name="Google Shape;717;p59"/>
          <p:cNvSpPr txBox="1">
            <a:spLocks noGrp="1"/>
          </p:cNvSpPr>
          <p:nvPr>
            <p:ph type="subTitle" idx="1"/>
          </p:nvPr>
        </p:nvSpPr>
        <p:spPr>
          <a:xfrm>
            <a:off x="2206925" y="3122949"/>
            <a:ext cx="2263500" cy="82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layer - to detect potentially malicious URLs</a:t>
            </a:r>
            <a:endParaRPr/>
          </a:p>
          <a:p>
            <a:pPr marL="0" lvl="0" indent="0" algn="l" rtl="0">
              <a:spcBef>
                <a:spcPts val="0"/>
              </a:spcBef>
              <a:spcAft>
                <a:spcPts val="0"/>
              </a:spcAft>
              <a:buNone/>
            </a:pPr>
            <a:endParaRPr/>
          </a:p>
          <a:p>
            <a:pPr marL="0" lvl="0" indent="0" algn="l" rtl="0">
              <a:spcBef>
                <a:spcPts val="0"/>
              </a:spcBef>
              <a:spcAft>
                <a:spcPts val="0"/>
              </a:spcAft>
              <a:buNone/>
            </a:pPr>
            <a:r>
              <a:rPr lang="en"/>
              <a:t>11 input variables</a:t>
            </a:r>
            <a:endParaRPr/>
          </a:p>
        </p:txBody>
      </p:sp>
      <p:sp>
        <p:nvSpPr>
          <p:cNvPr id="718" name="Google Shape;718;p59"/>
          <p:cNvSpPr txBox="1">
            <a:spLocks noGrp="1"/>
          </p:cNvSpPr>
          <p:nvPr>
            <p:ph type="subTitle" idx="2"/>
          </p:nvPr>
        </p:nvSpPr>
        <p:spPr>
          <a:xfrm>
            <a:off x="5045075" y="3102374"/>
            <a:ext cx="2263500" cy="82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Second layer - to detect potentially malicious websites</a:t>
            </a:r>
            <a:endParaRPr/>
          </a:p>
          <a:p>
            <a:pPr marL="0" lvl="0" indent="0" algn="l" rtl="0">
              <a:spcBef>
                <a:spcPts val="0"/>
              </a:spcBef>
              <a:spcAft>
                <a:spcPts val="0"/>
              </a:spcAft>
              <a:buNone/>
            </a:pPr>
            <a:endParaRPr/>
          </a:p>
          <a:p>
            <a:pPr marL="0" lvl="0" indent="0" algn="l" rtl="0">
              <a:spcBef>
                <a:spcPts val="0"/>
              </a:spcBef>
              <a:spcAft>
                <a:spcPts val="0"/>
              </a:spcAft>
              <a:buNone/>
            </a:pPr>
            <a:r>
              <a:rPr lang="en"/>
              <a:t>19 input variables</a:t>
            </a:r>
            <a:endParaRPr/>
          </a:p>
        </p:txBody>
      </p:sp>
      <p:sp>
        <p:nvSpPr>
          <p:cNvPr id="719" name="Google Shape;719;p59"/>
          <p:cNvSpPr txBox="1">
            <a:spLocks noGrp="1"/>
          </p:cNvSpPr>
          <p:nvPr>
            <p:ph type="subTitle" idx="3"/>
          </p:nvPr>
        </p:nvSpPr>
        <p:spPr>
          <a:xfrm>
            <a:off x="2206913" y="2478641"/>
            <a:ext cx="22635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URL detection model</a:t>
            </a:r>
            <a:endParaRPr/>
          </a:p>
        </p:txBody>
      </p:sp>
      <p:sp>
        <p:nvSpPr>
          <p:cNvPr id="720" name="Google Shape;720;p59"/>
          <p:cNvSpPr txBox="1">
            <a:spLocks noGrp="1"/>
          </p:cNvSpPr>
          <p:nvPr>
            <p:ph type="subTitle" idx="4"/>
          </p:nvPr>
        </p:nvSpPr>
        <p:spPr>
          <a:xfrm>
            <a:off x="5045063" y="2478641"/>
            <a:ext cx="22635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Website content detection model</a:t>
            </a:r>
            <a:endParaRPr/>
          </a:p>
        </p:txBody>
      </p:sp>
      <p:cxnSp>
        <p:nvCxnSpPr>
          <p:cNvPr id="721" name="Google Shape;721;p59">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722" name="Google Shape;722;p59">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723" name="Google Shape;723;p59"/>
          <p:cNvCxnSpPr/>
          <p:nvPr/>
        </p:nvCxnSpPr>
        <p:spPr>
          <a:xfrm rot="10800000">
            <a:off x="2313463" y="2382150"/>
            <a:ext cx="312900" cy="0"/>
          </a:xfrm>
          <a:prstGeom prst="straightConnector1">
            <a:avLst/>
          </a:prstGeom>
          <a:noFill/>
          <a:ln w="76200" cap="flat" cmpd="sng">
            <a:solidFill>
              <a:schemeClr val="accent1"/>
            </a:solidFill>
            <a:prstDash val="solid"/>
            <a:round/>
            <a:headEnd type="none" w="med" len="med"/>
            <a:tailEnd type="none" w="med" len="med"/>
          </a:ln>
        </p:spPr>
      </p:cxnSp>
      <p:cxnSp>
        <p:nvCxnSpPr>
          <p:cNvPr id="724" name="Google Shape;724;p59"/>
          <p:cNvCxnSpPr/>
          <p:nvPr/>
        </p:nvCxnSpPr>
        <p:spPr>
          <a:xfrm rot="10800000">
            <a:off x="5151613" y="2382150"/>
            <a:ext cx="312900" cy="0"/>
          </a:xfrm>
          <a:prstGeom prst="straightConnector1">
            <a:avLst/>
          </a:prstGeom>
          <a:noFill/>
          <a:ln w="76200" cap="flat" cmpd="sng">
            <a:solidFill>
              <a:schemeClr val="accent1"/>
            </a:solidFill>
            <a:prstDash val="solid"/>
            <a:round/>
            <a:headEnd type="none" w="med" len="med"/>
            <a:tailEnd type="none" w="med" len="med"/>
          </a:ln>
        </p:spPr>
      </p:cxnSp>
      <p:sp>
        <p:nvSpPr>
          <p:cNvPr id="725" name="Google Shape;725;p59"/>
          <p:cNvSpPr/>
          <p:nvPr/>
        </p:nvSpPr>
        <p:spPr>
          <a:xfrm>
            <a:off x="2376286" y="1825399"/>
            <a:ext cx="187285" cy="460244"/>
          </a:xfrm>
          <a:custGeom>
            <a:avLst/>
            <a:gdLst/>
            <a:ahLst/>
            <a:cxnLst/>
            <a:rect l="l" t="t" r="r" b="b"/>
            <a:pathLst>
              <a:path w="7909" h="19436" extrusionOk="0">
                <a:moveTo>
                  <a:pt x="4165" y="534"/>
                </a:moveTo>
                <a:cubicBezTo>
                  <a:pt x="4296" y="534"/>
                  <a:pt x="4403" y="641"/>
                  <a:pt x="4403" y="772"/>
                </a:cubicBezTo>
                <a:lnTo>
                  <a:pt x="4403" y="1941"/>
                </a:lnTo>
                <a:lnTo>
                  <a:pt x="3492" y="1941"/>
                </a:lnTo>
                <a:lnTo>
                  <a:pt x="3492" y="772"/>
                </a:lnTo>
                <a:cubicBezTo>
                  <a:pt x="3492" y="641"/>
                  <a:pt x="3599" y="534"/>
                  <a:pt x="3735" y="534"/>
                </a:cubicBezTo>
                <a:close/>
                <a:moveTo>
                  <a:pt x="4216" y="2511"/>
                </a:moveTo>
                <a:lnTo>
                  <a:pt x="3983" y="2927"/>
                </a:lnTo>
                <a:lnTo>
                  <a:pt x="3917" y="2927"/>
                </a:lnTo>
                <a:lnTo>
                  <a:pt x="3683" y="2511"/>
                </a:lnTo>
                <a:close/>
                <a:moveTo>
                  <a:pt x="3948" y="3503"/>
                </a:moveTo>
                <a:cubicBezTo>
                  <a:pt x="4976" y="3503"/>
                  <a:pt x="5829" y="4335"/>
                  <a:pt x="5829" y="5381"/>
                </a:cubicBezTo>
                <a:cubicBezTo>
                  <a:pt x="5829" y="5699"/>
                  <a:pt x="5749" y="6012"/>
                  <a:pt x="5595" y="6292"/>
                </a:cubicBezTo>
                <a:lnTo>
                  <a:pt x="5562" y="6152"/>
                </a:lnTo>
                <a:cubicBezTo>
                  <a:pt x="5506" y="5903"/>
                  <a:pt x="5287" y="5736"/>
                  <a:pt x="5043" y="5736"/>
                </a:cubicBezTo>
                <a:cubicBezTo>
                  <a:pt x="5003" y="5736"/>
                  <a:pt x="4963" y="5741"/>
                  <a:pt x="4922" y="5750"/>
                </a:cubicBezTo>
                <a:lnTo>
                  <a:pt x="4614" y="5825"/>
                </a:lnTo>
                <a:cubicBezTo>
                  <a:pt x="4352" y="5885"/>
                  <a:pt x="4118" y="6030"/>
                  <a:pt x="3950" y="6241"/>
                </a:cubicBezTo>
                <a:cubicBezTo>
                  <a:pt x="3786" y="6030"/>
                  <a:pt x="3548" y="5885"/>
                  <a:pt x="3286" y="5825"/>
                </a:cubicBezTo>
                <a:lnTo>
                  <a:pt x="2978" y="5750"/>
                </a:lnTo>
                <a:cubicBezTo>
                  <a:pt x="2938" y="5741"/>
                  <a:pt x="2898" y="5736"/>
                  <a:pt x="2859" y="5736"/>
                </a:cubicBezTo>
                <a:cubicBezTo>
                  <a:pt x="2617" y="5736"/>
                  <a:pt x="2398" y="5903"/>
                  <a:pt x="2337" y="6152"/>
                </a:cubicBezTo>
                <a:lnTo>
                  <a:pt x="2305" y="6292"/>
                </a:lnTo>
                <a:cubicBezTo>
                  <a:pt x="1650" y="5105"/>
                  <a:pt x="2431" y="3637"/>
                  <a:pt x="3777" y="3511"/>
                </a:cubicBezTo>
                <a:cubicBezTo>
                  <a:pt x="3834" y="3506"/>
                  <a:pt x="3891" y="3503"/>
                  <a:pt x="3948" y="3503"/>
                </a:cubicBezTo>
                <a:close/>
                <a:moveTo>
                  <a:pt x="3983" y="7101"/>
                </a:moveTo>
                <a:cubicBezTo>
                  <a:pt x="4576" y="7133"/>
                  <a:pt x="4730" y="7942"/>
                  <a:pt x="4188" y="8190"/>
                </a:cubicBezTo>
                <a:lnTo>
                  <a:pt x="4174" y="8199"/>
                </a:lnTo>
                <a:cubicBezTo>
                  <a:pt x="4104" y="8229"/>
                  <a:pt x="4028" y="8245"/>
                  <a:pt x="3952" y="8245"/>
                </a:cubicBezTo>
                <a:cubicBezTo>
                  <a:pt x="3875" y="8245"/>
                  <a:pt x="3798" y="8229"/>
                  <a:pt x="3725" y="8199"/>
                </a:cubicBezTo>
                <a:lnTo>
                  <a:pt x="3711" y="8190"/>
                </a:lnTo>
                <a:cubicBezTo>
                  <a:pt x="3169" y="7942"/>
                  <a:pt x="3324" y="7133"/>
                  <a:pt x="3922" y="7101"/>
                </a:cubicBezTo>
                <a:close/>
                <a:moveTo>
                  <a:pt x="4085" y="8825"/>
                </a:moveTo>
                <a:lnTo>
                  <a:pt x="4216" y="9377"/>
                </a:lnTo>
                <a:cubicBezTo>
                  <a:pt x="4230" y="9452"/>
                  <a:pt x="4272" y="9513"/>
                  <a:pt x="4333" y="9555"/>
                </a:cubicBezTo>
                <a:cubicBezTo>
                  <a:pt x="4585" y="9723"/>
                  <a:pt x="4777" y="9971"/>
                  <a:pt x="4880" y="10256"/>
                </a:cubicBezTo>
                <a:lnTo>
                  <a:pt x="3024" y="10256"/>
                </a:lnTo>
                <a:cubicBezTo>
                  <a:pt x="3127" y="9966"/>
                  <a:pt x="3319" y="9723"/>
                  <a:pt x="3571" y="9555"/>
                </a:cubicBezTo>
                <a:cubicBezTo>
                  <a:pt x="3632" y="9513"/>
                  <a:pt x="3674" y="9452"/>
                  <a:pt x="3688" y="9377"/>
                </a:cubicBezTo>
                <a:lnTo>
                  <a:pt x="3814" y="8825"/>
                </a:lnTo>
                <a:cubicBezTo>
                  <a:pt x="3861" y="8830"/>
                  <a:pt x="3907" y="8832"/>
                  <a:pt x="3952" y="8832"/>
                </a:cubicBezTo>
                <a:cubicBezTo>
                  <a:pt x="3997" y="8832"/>
                  <a:pt x="4041" y="8830"/>
                  <a:pt x="4085" y="8825"/>
                </a:cubicBezTo>
                <a:close/>
                <a:moveTo>
                  <a:pt x="2230" y="15682"/>
                </a:moveTo>
                <a:cubicBezTo>
                  <a:pt x="2384" y="15822"/>
                  <a:pt x="2449" y="16037"/>
                  <a:pt x="2403" y="16243"/>
                </a:cubicBezTo>
                <a:cubicBezTo>
                  <a:pt x="2356" y="16444"/>
                  <a:pt x="2202" y="16608"/>
                  <a:pt x="2001" y="16668"/>
                </a:cubicBezTo>
                <a:lnTo>
                  <a:pt x="2230" y="15682"/>
                </a:lnTo>
                <a:close/>
                <a:moveTo>
                  <a:pt x="6077" y="15520"/>
                </a:moveTo>
                <a:cubicBezTo>
                  <a:pt x="6247" y="15520"/>
                  <a:pt x="6420" y="15594"/>
                  <a:pt x="6544" y="15766"/>
                </a:cubicBezTo>
                <a:cubicBezTo>
                  <a:pt x="6843" y="16186"/>
                  <a:pt x="6498" y="16695"/>
                  <a:pt x="6069" y="16695"/>
                </a:cubicBezTo>
                <a:cubicBezTo>
                  <a:pt x="5968" y="16695"/>
                  <a:pt x="5862" y="16667"/>
                  <a:pt x="5759" y="16603"/>
                </a:cubicBezTo>
                <a:cubicBezTo>
                  <a:pt x="5628" y="16519"/>
                  <a:pt x="5534" y="16393"/>
                  <a:pt x="5497" y="16243"/>
                </a:cubicBezTo>
                <a:lnTo>
                  <a:pt x="5497" y="16238"/>
                </a:lnTo>
                <a:cubicBezTo>
                  <a:pt x="5400" y="15823"/>
                  <a:pt x="5734" y="15520"/>
                  <a:pt x="6077" y="15520"/>
                </a:cubicBezTo>
                <a:close/>
                <a:moveTo>
                  <a:pt x="3725" y="1"/>
                </a:moveTo>
                <a:cubicBezTo>
                  <a:pt x="3725" y="1"/>
                  <a:pt x="2917" y="351"/>
                  <a:pt x="2884" y="795"/>
                </a:cubicBezTo>
                <a:lnTo>
                  <a:pt x="2884" y="2230"/>
                </a:lnTo>
                <a:cubicBezTo>
                  <a:pt x="2898" y="2230"/>
                  <a:pt x="2912" y="2230"/>
                  <a:pt x="2922" y="2235"/>
                </a:cubicBezTo>
                <a:lnTo>
                  <a:pt x="2884" y="2244"/>
                </a:lnTo>
                <a:cubicBezTo>
                  <a:pt x="2898" y="2244"/>
                  <a:pt x="2908" y="2244"/>
                  <a:pt x="2917" y="2249"/>
                </a:cubicBezTo>
                <a:cubicBezTo>
                  <a:pt x="2917" y="2249"/>
                  <a:pt x="2917" y="2254"/>
                  <a:pt x="2922" y="2254"/>
                </a:cubicBezTo>
                <a:cubicBezTo>
                  <a:pt x="2917" y="2254"/>
                  <a:pt x="2917" y="2258"/>
                  <a:pt x="2917" y="2258"/>
                </a:cubicBezTo>
                <a:lnTo>
                  <a:pt x="2917" y="2263"/>
                </a:lnTo>
                <a:lnTo>
                  <a:pt x="2917" y="2268"/>
                </a:lnTo>
                <a:cubicBezTo>
                  <a:pt x="2917" y="2272"/>
                  <a:pt x="2917" y="2272"/>
                  <a:pt x="2917" y="2272"/>
                </a:cubicBezTo>
                <a:cubicBezTo>
                  <a:pt x="2917" y="2277"/>
                  <a:pt x="2917" y="2277"/>
                  <a:pt x="2917" y="2277"/>
                </a:cubicBezTo>
                <a:lnTo>
                  <a:pt x="2917" y="2282"/>
                </a:lnTo>
                <a:lnTo>
                  <a:pt x="2917" y="2286"/>
                </a:lnTo>
                <a:cubicBezTo>
                  <a:pt x="2917" y="2286"/>
                  <a:pt x="2917" y="2286"/>
                  <a:pt x="2917" y="2291"/>
                </a:cubicBezTo>
                <a:lnTo>
                  <a:pt x="2917" y="2296"/>
                </a:lnTo>
                <a:lnTo>
                  <a:pt x="2917" y="2301"/>
                </a:lnTo>
                <a:cubicBezTo>
                  <a:pt x="2917" y="2301"/>
                  <a:pt x="2917" y="2305"/>
                  <a:pt x="2917" y="2305"/>
                </a:cubicBezTo>
                <a:cubicBezTo>
                  <a:pt x="2917" y="2305"/>
                  <a:pt x="2917" y="2310"/>
                  <a:pt x="2922" y="2310"/>
                </a:cubicBezTo>
                <a:cubicBezTo>
                  <a:pt x="2922" y="2315"/>
                  <a:pt x="2922" y="2315"/>
                  <a:pt x="2922" y="2315"/>
                </a:cubicBezTo>
                <a:cubicBezTo>
                  <a:pt x="2922" y="2319"/>
                  <a:pt x="2926" y="2324"/>
                  <a:pt x="2926" y="2329"/>
                </a:cubicBezTo>
                <a:cubicBezTo>
                  <a:pt x="2926" y="2333"/>
                  <a:pt x="2931" y="2333"/>
                  <a:pt x="2931" y="2338"/>
                </a:cubicBezTo>
                <a:lnTo>
                  <a:pt x="2940" y="2347"/>
                </a:lnTo>
                <a:lnTo>
                  <a:pt x="3295" y="2992"/>
                </a:lnTo>
                <a:cubicBezTo>
                  <a:pt x="1529" y="3469"/>
                  <a:pt x="893" y="5642"/>
                  <a:pt x="2122" y="6998"/>
                </a:cubicBezTo>
                <a:lnTo>
                  <a:pt x="1379" y="10228"/>
                </a:lnTo>
                <a:lnTo>
                  <a:pt x="500" y="10228"/>
                </a:lnTo>
                <a:cubicBezTo>
                  <a:pt x="490" y="10226"/>
                  <a:pt x="480" y="10226"/>
                  <a:pt x="470" y="10226"/>
                </a:cubicBezTo>
                <a:cubicBezTo>
                  <a:pt x="329" y="10226"/>
                  <a:pt x="211" y="10346"/>
                  <a:pt x="220" y="10494"/>
                </a:cubicBezTo>
                <a:cubicBezTo>
                  <a:pt x="220" y="10648"/>
                  <a:pt x="500" y="10756"/>
                  <a:pt x="500" y="10756"/>
                </a:cubicBezTo>
                <a:lnTo>
                  <a:pt x="1248" y="10756"/>
                </a:lnTo>
                <a:lnTo>
                  <a:pt x="856" y="12481"/>
                </a:lnTo>
                <a:cubicBezTo>
                  <a:pt x="818" y="12635"/>
                  <a:pt x="916" y="12784"/>
                  <a:pt x="1071" y="12822"/>
                </a:cubicBezTo>
                <a:cubicBezTo>
                  <a:pt x="1089" y="12826"/>
                  <a:pt x="1113" y="12831"/>
                  <a:pt x="1136" y="12831"/>
                </a:cubicBezTo>
                <a:cubicBezTo>
                  <a:pt x="1267" y="12831"/>
                  <a:pt x="1379" y="12738"/>
                  <a:pt x="1412" y="12607"/>
                </a:cubicBezTo>
                <a:lnTo>
                  <a:pt x="2870" y="6287"/>
                </a:lnTo>
                <a:lnTo>
                  <a:pt x="3146" y="6348"/>
                </a:lnTo>
                <a:cubicBezTo>
                  <a:pt x="3291" y="6386"/>
                  <a:pt x="3417" y="6470"/>
                  <a:pt x="3506" y="6591"/>
                </a:cubicBezTo>
                <a:cubicBezTo>
                  <a:pt x="2678" y="6928"/>
                  <a:pt x="2543" y="8040"/>
                  <a:pt x="3263" y="8568"/>
                </a:cubicBezTo>
                <a:lnTo>
                  <a:pt x="3141" y="9101"/>
                </a:lnTo>
                <a:cubicBezTo>
                  <a:pt x="2711" y="9424"/>
                  <a:pt x="2431" y="9914"/>
                  <a:pt x="2370" y="10452"/>
                </a:cubicBezTo>
                <a:cubicBezTo>
                  <a:pt x="2370" y="10457"/>
                  <a:pt x="2370" y="10466"/>
                  <a:pt x="2370" y="10475"/>
                </a:cubicBezTo>
                <a:cubicBezTo>
                  <a:pt x="2333" y="10849"/>
                  <a:pt x="2403" y="11228"/>
                  <a:pt x="2576" y="11564"/>
                </a:cubicBezTo>
                <a:lnTo>
                  <a:pt x="1758" y="15196"/>
                </a:lnTo>
                <a:lnTo>
                  <a:pt x="1758" y="15201"/>
                </a:lnTo>
                <a:lnTo>
                  <a:pt x="1758" y="15210"/>
                </a:lnTo>
                <a:lnTo>
                  <a:pt x="1244" y="17430"/>
                </a:lnTo>
                <a:cubicBezTo>
                  <a:pt x="1225" y="17514"/>
                  <a:pt x="1155" y="17575"/>
                  <a:pt x="1071" y="17580"/>
                </a:cubicBezTo>
                <a:cubicBezTo>
                  <a:pt x="991" y="17575"/>
                  <a:pt x="926" y="17524"/>
                  <a:pt x="902" y="17449"/>
                </a:cubicBezTo>
                <a:lnTo>
                  <a:pt x="585" y="16309"/>
                </a:lnTo>
                <a:lnTo>
                  <a:pt x="1159" y="13813"/>
                </a:lnTo>
                <a:cubicBezTo>
                  <a:pt x="1206" y="13658"/>
                  <a:pt x="1108" y="13495"/>
                  <a:pt x="949" y="13462"/>
                </a:cubicBezTo>
                <a:cubicBezTo>
                  <a:pt x="928" y="13457"/>
                  <a:pt x="906" y="13454"/>
                  <a:pt x="885" y="13454"/>
                </a:cubicBezTo>
                <a:cubicBezTo>
                  <a:pt x="753" y="13454"/>
                  <a:pt x="632" y="13550"/>
                  <a:pt x="608" y="13686"/>
                </a:cubicBezTo>
                <a:lnTo>
                  <a:pt x="14" y="16257"/>
                </a:lnTo>
                <a:cubicBezTo>
                  <a:pt x="0" y="16304"/>
                  <a:pt x="5" y="16351"/>
                  <a:pt x="14" y="16397"/>
                </a:cubicBezTo>
                <a:lnTo>
                  <a:pt x="356" y="17608"/>
                </a:lnTo>
                <a:cubicBezTo>
                  <a:pt x="402" y="17771"/>
                  <a:pt x="500" y="17916"/>
                  <a:pt x="641" y="18015"/>
                </a:cubicBezTo>
                <a:lnTo>
                  <a:pt x="393" y="19085"/>
                </a:lnTo>
                <a:cubicBezTo>
                  <a:pt x="356" y="19239"/>
                  <a:pt x="454" y="19393"/>
                  <a:pt x="608" y="19426"/>
                </a:cubicBezTo>
                <a:cubicBezTo>
                  <a:pt x="627" y="19431"/>
                  <a:pt x="650" y="19435"/>
                  <a:pt x="669" y="19435"/>
                </a:cubicBezTo>
                <a:cubicBezTo>
                  <a:pt x="804" y="19435"/>
                  <a:pt x="916" y="19342"/>
                  <a:pt x="949" y="19216"/>
                </a:cubicBezTo>
                <a:lnTo>
                  <a:pt x="1197" y="18141"/>
                </a:lnTo>
                <a:cubicBezTo>
                  <a:pt x="1496" y="18089"/>
                  <a:pt x="1734" y="17856"/>
                  <a:pt x="1800" y="17556"/>
                </a:cubicBezTo>
                <a:lnTo>
                  <a:pt x="1870" y="17262"/>
                </a:lnTo>
                <a:cubicBezTo>
                  <a:pt x="2398" y="17248"/>
                  <a:pt x="2847" y="16883"/>
                  <a:pt x="2964" y="16369"/>
                </a:cubicBezTo>
                <a:cubicBezTo>
                  <a:pt x="3085" y="15855"/>
                  <a:pt x="2837" y="15332"/>
                  <a:pt x="2370" y="15089"/>
                </a:cubicBezTo>
                <a:lnTo>
                  <a:pt x="3174" y="11616"/>
                </a:lnTo>
                <a:cubicBezTo>
                  <a:pt x="3188" y="11546"/>
                  <a:pt x="3179" y="11471"/>
                  <a:pt x="3141" y="11410"/>
                </a:cubicBezTo>
                <a:cubicBezTo>
                  <a:pt x="3029" y="11219"/>
                  <a:pt x="2968" y="11008"/>
                  <a:pt x="2954" y="10789"/>
                </a:cubicBezTo>
                <a:lnTo>
                  <a:pt x="4955" y="10789"/>
                </a:lnTo>
                <a:cubicBezTo>
                  <a:pt x="4941" y="11008"/>
                  <a:pt x="4875" y="11219"/>
                  <a:pt x="4763" y="11410"/>
                </a:cubicBezTo>
                <a:cubicBezTo>
                  <a:pt x="4726" y="11471"/>
                  <a:pt x="4716" y="11546"/>
                  <a:pt x="4735" y="11616"/>
                </a:cubicBezTo>
                <a:lnTo>
                  <a:pt x="5338" y="14233"/>
                </a:lnTo>
                <a:cubicBezTo>
                  <a:pt x="5366" y="14364"/>
                  <a:pt x="5483" y="14453"/>
                  <a:pt x="5614" y="14453"/>
                </a:cubicBezTo>
                <a:cubicBezTo>
                  <a:pt x="5637" y="14453"/>
                  <a:pt x="5656" y="14453"/>
                  <a:pt x="5679" y="14448"/>
                </a:cubicBezTo>
                <a:cubicBezTo>
                  <a:pt x="5833" y="14411"/>
                  <a:pt x="5927" y="14261"/>
                  <a:pt x="5894" y="14107"/>
                </a:cubicBezTo>
                <a:lnTo>
                  <a:pt x="5310" y="11592"/>
                </a:lnTo>
                <a:cubicBezTo>
                  <a:pt x="5483" y="11256"/>
                  <a:pt x="5553" y="10877"/>
                  <a:pt x="5516" y="10503"/>
                </a:cubicBezTo>
                <a:lnTo>
                  <a:pt x="5516" y="10480"/>
                </a:lnTo>
                <a:cubicBezTo>
                  <a:pt x="5506" y="10405"/>
                  <a:pt x="5497" y="10330"/>
                  <a:pt x="5478" y="10260"/>
                </a:cubicBezTo>
                <a:cubicBezTo>
                  <a:pt x="5375" y="9807"/>
                  <a:pt x="5114" y="9410"/>
                  <a:pt x="4744" y="9129"/>
                </a:cubicBezTo>
                <a:lnTo>
                  <a:pt x="4623" y="8596"/>
                </a:lnTo>
                <a:cubicBezTo>
                  <a:pt x="5343" y="8073"/>
                  <a:pt x="5207" y="6956"/>
                  <a:pt x="4385" y="6619"/>
                </a:cubicBezTo>
                <a:cubicBezTo>
                  <a:pt x="4469" y="6498"/>
                  <a:pt x="4600" y="6414"/>
                  <a:pt x="4744" y="6381"/>
                </a:cubicBezTo>
                <a:lnTo>
                  <a:pt x="5015" y="6320"/>
                </a:lnTo>
                <a:lnTo>
                  <a:pt x="7324" y="16313"/>
                </a:lnTo>
                <a:lnTo>
                  <a:pt x="7007" y="17454"/>
                </a:lnTo>
                <a:cubicBezTo>
                  <a:pt x="6983" y="17528"/>
                  <a:pt x="6918" y="17580"/>
                  <a:pt x="6838" y="17580"/>
                </a:cubicBezTo>
                <a:cubicBezTo>
                  <a:pt x="6754" y="17575"/>
                  <a:pt x="6679" y="17514"/>
                  <a:pt x="6665" y="17430"/>
                </a:cubicBezTo>
                <a:lnTo>
                  <a:pt x="6595" y="17136"/>
                </a:lnTo>
                <a:cubicBezTo>
                  <a:pt x="7109" y="16869"/>
                  <a:pt x="7348" y="16262"/>
                  <a:pt x="7147" y="15715"/>
                </a:cubicBezTo>
                <a:cubicBezTo>
                  <a:pt x="6981" y="15256"/>
                  <a:pt x="6543" y="14961"/>
                  <a:pt x="6069" y="14961"/>
                </a:cubicBezTo>
                <a:cubicBezTo>
                  <a:pt x="5983" y="14961"/>
                  <a:pt x="5897" y="14970"/>
                  <a:pt x="5810" y="14990"/>
                </a:cubicBezTo>
                <a:cubicBezTo>
                  <a:pt x="5245" y="15121"/>
                  <a:pt x="4866" y="15654"/>
                  <a:pt x="4922" y="16229"/>
                </a:cubicBezTo>
                <a:cubicBezTo>
                  <a:pt x="4983" y="16804"/>
                  <a:pt x="5460" y="17248"/>
                  <a:pt x="6044" y="17262"/>
                </a:cubicBezTo>
                <a:lnTo>
                  <a:pt x="6109" y="17561"/>
                </a:lnTo>
                <a:cubicBezTo>
                  <a:pt x="6175" y="17856"/>
                  <a:pt x="6413" y="18089"/>
                  <a:pt x="6717" y="18145"/>
                </a:cubicBezTo>
                <a:lnTo>
                  <a:pt x="6965" y="19216"/>
                </a:lnTo>
                <a:cubicBezTo>
                  <a:pt x="6993" y="19342"/>
                  <a:pt x="7109" y="19435"/>
                  <a:pt x="7240" y="19435"/>
                </a:cubicBezTo>
                <a:cubicBezTo>
                  <a:pt x="7264" y="19435"/>
                  <a:pt x="7282" y="19431"/>
                  <a:pt x="7306" y="19426"/>
                </a:cubicBezTo>
                <a:cubicBezTo>
                  <a:pt x="7460" y="19393"/>
                  <a:pt x="7553" y="19239"/>
                  <a:pt x="7516" y="19085"/>
                </a:cubicBezTo>
                <a:lnTo>
                  <a:pt x="7273" y="18015"/>
                </a:lnTo>
                <a:cubicBezTo>
                  <a:pt x="7409" y="17916"/>
                  <a:pt x="7511" y="17771"/>
                  <a:pt x="7558" y="17608"/>
                </a:cubicBezTo>
                <a:lnTo>
                  <a:pt x="7895" y="16397"/>
                </a:lnTo>
                <a:cubicBezTo>
                  <a:pt x="7909" y="16351"/>
                  <a:pt x="7909" y="16304"/>
                  <a:pt x="7895" y="16257"/>
                </a:cubicBezTo>
                <a:lnTo>
                  <a:pt x="6637" y="10826"/>
                </a:lnTo>
                <a:lnTo>
                  <a:pt x="7376" y="10826"/>
                </a:lnTo>
                <a:cubicBezTo>
                  <a:pt x="7511" y="10826"/>
                  <a:pt x="7628" y="10737"/>
                  <a:pt x="7661" y="10606"/>
                </a:cubicBezTo>
                <a:cubicBezTo>
                  <a:pt x="7702" y="10426"/>
                  <a:pt x="7571" y="10256"/>
                  <a:pt x="7392" y="10256"/>
                </a:cubicBezTo>
                <a:cubicBezTo>
                  <a:pt x="7390" y="10256"/>
                  <a:pt x="7388" y="10256"/>
                  <a:pt x="7385" y="10256"/>
                </a:cubicBezTo>
                <a:lnTo>
                  <a:pt x="6497" y="10256"/>
                </a:lnTo>
                <a:lnTo>
                  <a:pt x="5754" y="7040"/>
                </a:lnTo>
                <a:cubicBezTo>
                  <a:pt x="6983" y="5684"/>
                  <a:pt x="6343" y="3511"/>
                  <a:pt x="4581" y="3034"/>
                </a:cubicBezTo>
                <a:lnTo>
                  <a:pt x="4936" y="2389"/>
                </a:lnTo>
                <a:cubicBezTo>
                  <a:pt x="4959" y="2347"/>
                  <a:pt x="4973" y="2296"/>
                  <a:pt x="4973" y="2244"/>
                </a:cubicBezTo>
                <a:lnTo>
                  <a:pt x="4973" y="809"/>
                </a:lnTo>
                <a:cubicBezTo>
                  <a:pt x="4973" y="361"/>
                  <a:pt x="4614" y="1"/>
                  <a:pt x="4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59"/>
          <p:cNvGrpSpPr/>
          <p:nvPr/>
        </p:nvGrpSpPr>
        <p:grpSpPr>
          <a:xfrm>
            <a:off x="5151630" y="1862510"/>
            <a:ext cx="312886" cy="386023"/>
            <a:chOff x="1895150" y="3742450"/>
            <a:chExt cx="404925" cy="485075"/>
          </a:xfrm>
        </p:grpSpPr>
        <p:sp>
          <p:nvSpPr>
            <p:cNvPr id="727" name="Google Shape;727;p59"/>
            <p:cNvSpPr/>
            <p:nvPr/>
          </p:nvSpPr>
          <p:spPr>
            <a:xfrm>
              <a:off x="1993075" y="3816075"/>
              <a:ext cx="101150" cy="101975"/>
            </a:xfrm>
            <a:custGeom>
              <a:avLst/>
              <a:gdLst/>
              <a:ahLst/>
              <a:cxnLst/>
              <a:rect l="l" t="t" r="r" b="b"/>
              <a:pathLst>
                <a:path w="4046" h="4079" extrusionOk="0">
                  <a:moveTo>
                    <a:pt x="2045" y="1"/>
                  </a:moveTo>
                  <a:cubicBezTo>
                    <a:pt x="1935" y="1"/>
                    <a:pt x="1823" y="10"/>
                    <a:pt x="1711" y="28"/>
                  </a:cubicBezTo>
                  <a:cubicBezTo>
                    <a:pt x="725" y="187"/>
                    <a:pt x="1" y="1043"/>
                    <a:pt x="1" y="2038"/>
                  </a:cubicBezTo>
                  <a:cubicBezTo>
                    <a:pt x="1" y="3038"/>
                    <a:pt x="725" y="3889"/>
                    <a:pt x="1711" y="4053"/>
                  </a:cubicBezTo>
                  <a:cubicBezTo>
                    <a:pt x="1821" y="4070"/>
                    <a:pt x="1930" y="4079"/>
                    <a:pt x="2037" y="4079"/>
                  </a:cubicBezTo>
                  <a:cubicBezTo>
                    <a:pt x="2898" y="4079"/>
                    <a:pt x="3687" y="3532"/>
                    <a:pt x="3973" y="2693"/>
                  </a:cubicBezTo>
                  <a:cubicBezTo>
                    <a:pt x="4046" y="2470"/>
                    <a:pt x="3867" y="2315"/>
                    <a:pt x="3692" y="2315"/>
                  </a:cubicBezTo>
                  <a:cubicBezTo>
                    <a:pt x="3584" y="2315"/>
                    <a:pt x="3478" y="2373"/>
                    <a:pt x="3431" y="2510"/>
                  </a:cubicBezTo>
                  <a:cubicBezTo>
                    <a:pt x="3215" y="3160"/>
                    <a:pt x="2628" y="3511"/>
                    <a:pt x="2036" y="3511"/>
                  </a:cubicBezTo>
                  <a:cubicBezTo>
                    <a:pt x="1592" y="3511"/>
                    <a:pt x="1145" y="3314"/>
                    <a:pt x="847" y="2898"/>
                  </a:cubicBezTo>
                  <a:cubicBezTo>
                    <a:pt x="145" y="1926"/>
                    <a:pt x="842" y="570"/>
                    <a:pt x="2038" y="570"/>
                  </a:cubicBezTo>
                  <a:cubicBezTo>
                    <a:pt x="2669" y="570"/>
                    <a:pt x="3230" y="972"/>
                    <a:pt x="3431" y="1571"/>
                  </a:cubicBezTo>
                  <a:cubicBezTo>
                    <a:pt x="3478" y="1706"/>
                    <a:pt x="3584" y="1764"/>
                    <a:pt x="3692" y="1764"/>
                  </a:cubicBezTo>
                  <a:cubicBezTo>
                    <a:pt x="3867" y="1764"/>
                    <a:pt x="4046" y="1611"/>
                    <a:pt x="3973" y="1388"/>
                  </a:cubicBezTo>
                  <a:cubicBezTo>
                    <a:pt x="3688" y="548"/>
                    <a:pt x="2903" y="1"/>
                    <a:pt x="20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9"/>
            <p:cNvSpPr/>
            <p:nvPr/>
          </p:nvSpPr>
          <p:spPr>
            <a:xfrm>
              <a:off x="1895150" y="3754700"/>
              <a:ext cx="261650" cy="459625"/>
            </a:xfrm>
            <a:custGeom>
              <a:avLst/>
              <a:gdLst/>
              <a:ahLst/>
              <a:cxnLst/>
              <a:rect l="l" t="t" r="r" b="b"/>
              <a:pathLst>
                <a:path w="10466" h="18385" extrusionOk="0">
                  <a:moveTo>
                    <a:pt x="5941" y="567"/>
                  </a:moveTo>
                  <a:cubicBezTo>
                    <a:pt x="6711" y="567"/>
                    <a:pt x="7481" y="796"/>
                    <a:pt x="8143" y="1254"/>
                  </a:cubicBezTo>
                  <a:lnTo>
                    <a:pt x="8143" y="1745"/>
                  </a:lnTo>
                  <a:cubicBezTo>
                    <a:pt x="8146" y="1891"/>
                    <a:pt x="8026" y="1992"/>
                    <a:pt x="7898" y="1992"/>
                  </a:cubicBezTo>
                  <a:cubicBezTo>
                    <a:pt x="7849" y="1992"/>
                    <a:pt x="7800" y="1978"/>
                    <a:pt x="7755" y="1946"/>
                  </a:cubicBezTo>
                  <a:cubicBezTo>
                    <a:pt x="7213" y="1556"/>
                    <a:pt x="6577" y="1360"/>
                    <a:pt x="5942" y="1360"/>
                  </a:cubicBezTo>
                  <a:cubicBezTo>
                    <a:pt x="5307" y="1360"/>
                    <a:pt x="4672" y="1556"/>
                    <a:pt x="4133" y="1946"/>
                  </a:cubicBezTo>
                  <a:cubicBezTo>
                    <a:pt x="4088" y="1978"/>
                    <a:pt x="4038" y="1992"/>
                    <a:pt x="3989" y="1992"/>
                  </a:cubicBezTo>
                  <a:cubicBezTo>
                    <a:pt x="3861" y="1992"/>
                    <a:pt x="3740" y="1891"/>
                    <a:pt x="3740" y="1745"/>
                  </a:cubicBezTo>
                  <a:lnTo>
                    <a:pt x="3740" y="1254"/>
                  </a:lnTo>
                  <a:cubicBezTo>
                    <a:pt x="4401" y="796"/>
                    <a:pt x="5171" y="567"/>
                    <a:pt x="5941" y="567"/>
                  </a:cubicBezTo>
                  <a:close/>
                  <a:moveTo>
                    <a:pt x="1464" y="5811"/>
                  </a:moveTo>
                  <a:lnTo>
                    <a:pt x="1464" y="7559"/>
                  </a:lnTo>
                  <a:lnTo>
                    <a:pt x="1020" y="7559"/>
                  </a:lnTo>
                  <a:cubicBezTo>
                    <a:pt x="1010" y="7559"/>
                    <a:pt x="1006" y="7555"/>
                    <a:pt x="1006" y="7545"/>
                  </a:cubicBezTo>
                  <a:lnTo>
                    <a:pt x="1006" y="5825"/>
                  </a:lnTo>
                  <a:cubicBezTo>
                    <a:pt x="1006" y="5816"/>
                    <a:pt x="1010" y="5811"/>
                    <a:pt x="1015" y="5811"/>
                  </a:cubicBezTo>
                  <a:close/>
                  <a:moveTo>
                    <a:pt x="3170" y="1735"/>
                  </a:moveTo>
                  <a:lnTo>
                    <a:pt x="3170" y="1749"/>
                  </a:lnTo>
                  <a:cubicBezTo>
                    <a:pt x="3166" y="2231"/>
                    <a:pt x="3564" y="2570"/>
                    <a:pt x="3987" y="2570"/>
                  </a:cubicBezTo>
                  <a:cubicBezTo>
                    <a:pt x="4148" y="2570"/>
                    <a:pt x="4312" y="2521"/>
                    <a:pt x="4460" y="2413"/>
                  </a:cubicBezTo>
                  <a:cubicBezTo>
                    <a:pt x="4901" y="2093"/>
                    <a:pt x="5421" y="1933"/>
                    <a:pt x="5941" y="1933"/>
                  </a:cubicBezTo>
                  <a:cubicBezTo>
                    <a:pt x="6461" y="1933"/>
                    <a:pt x="6981" y="2093"/>
                    <a:pt x="7423" y="2413"/>
                  </a:cubicBezTo>
                  <a:cubicBezTo>
                    <a:pt x="7571" y="2520"/>
                    <a:pt x="7735" y="2569"/>
                    <a:pt x="7895" y="2569"/>
                  </a:cubicBezTo>
                  <a:cubicBezTo>
                    <a:pt x="8322" y="2569"/>
                    <a:pt x="8720" y="2226"/>
                    <a:pt x="8713" y="1740"/>
                  </a:cubicBezTo>
                  <a:lnTo>
                    <a:pt x="8713" y="1740"/>
                  </a:lnTo>
                  <a:cubicBezTo>
                    <a:pt x="9816" y="2862"/>
                    <a:pt x="10143" y="4531"/>
                    <a:pt x="9536" y="5984"/>
                  </a:cubicBezTo>
                  <a:cubicBezTo>
                    <a:pt x="8933" y="7438"/>
                    <a:pt x="7517" y="8382"/>
                    <a:pt x="5941" y="8387"/>
                  </a:cubicBezTo>
                  <a:lnTo>
                    <a:pt x="5941" y="8391"/>
                  </a:lnTo>
                  <a:cubicBezTo>
                    <a:pt x="5937" y="8391"/>
                    <a:pt x="5933" y="8391"/>
                    <a:pt x="5928" y="8391"/>
                  </a:cubicBezTo>
                  <a:cubicBezTo>
                    <a:pt x="4835" y="8391"/>
                    <a:pt x="3827" y="8970"/>
                    <a:pt x="3273" y="9910"/>
                  </a:cubicBezTo>
                  <a:lnTo>
                    <a:pt x="2029" y="9910"/>
                  </a:lnTo>
                  <a:lnTo>
                    <a:pt x="2029" y="4479"/>
                  </a:lnTo>
                  <a:cubicBezTo>
                    <a:pt x="2029" y="3451"/>
                    <a:pt x="2441" y="2465"/>
                    <a:pt x="3170" y="1735"/>
                  </a:cubicBezTo>
                  <a:close/>
                  <a:moveTo>
                    <a:pt x="5962" y="0"/>
                  </a:moveTo>
                  <a:cubicBezTo>
                    <a:pt x="5021" y="0"/>
                    <a:pt x="4079" y="294"/>
                    <a:pt x="3282" y="880"/>
                  </a:cubicBezTo>
                  <a:cubicBezTo>
                    <a:pt x="3273" y="889"/>
                    <a:pt x="3263" y="894"/>
                    <a:pt x="3254" y="903"/>
                  </a:cubicBezTo>
                  <a:cubicBezTo>
                    <a:pt x="2127" y="1745"/>
                    <a:pt x="1464" y="3072"/>
                    <a:pt x="1464" y="4479"/>
                  </a:cubicBezTo>
                  <a:lnTo>
                    <a:pt x="1464" y="5246"/>
                  </a:lnTo>
                  <a:lnTo>
                    <a:pt x="1020" y="5246"/>
                  </a:lnTo>
                  <a:cubicBezTo>
                    <a:pt x="697" y="5246"/>
                    <a:pt x="440" y="5503"/>
                    <a:pt x="440" y="5825"/>
                  </a:cubicBezTo>
                  <a:lnTo>
                    <a:pt x="440" y="7550"/>
                  </a:lnTo>
                  <a:cubicBezTo>
                    <a:pt x="440" y="7872"/>
                    <a:pt x="697" y="8130"/>
                    <a:pt x="1020" y="8130"/>
                  </a:cubicBezTo>
                  <a:lnTo>
                    <a:pt x="1501" y="8130"/>
                  </a:lnTo>
                  <a:lnTo>
                    <a:pt x="1501" y="15482"/>
                  </a:lnTo>
                  <a:cubicBezTo>
                    <a:pt x="1501" y="15617"/>
                    <a:pt x="1590" y="15734"/>
                    <a:pt x="1721" y="15767"/>
                  </a:cubicBezTo>
                  <a:cubicBezTo>
                    <a:pt x="1743" y="15772"/>
                    <a:pt x="1766" y="15775"/>
                    <a:pt x="1788" y="15775"/>
                  </a:cubicBezTo>
                  <a:cubicBezTo>
                    <a:pt x="1942" y="15775"/>
                    <a:pt x="2071" y="15651"/>
                    <a:pt x="2071" y="15491"/>
                  </a:cubicBezTo>
                  <a:lnTo>
                    <a:pt x="2071" y="10485"/>
                  </a:lnTo>
                  <a:lnTo>
                    <a:pt x="2679" y="10485"/>
                  </a:lnTo>
                  <a:lnTo>
                    <a:pt x="2679" y="17398"/>
                  </a:lnTo>
                  <a:cubicBezTo>
                    <a:pt x="2679" y="17627"/>
                    <a:pt x="2497" y="17809"/>
                    <a:pt x="2268" y="17809"/>
                  </a:cubicBezTo>
                  <a:lnTo>
                    <a:pt x="2071" y="17809"/>
                  </a:lnTo>
                  <a:lnTo>
                    <a:pt x="2071" y="16618"/>
                  </a:lnTo>
                  <a:cubicBezTo>
                    <a:pt x="2071" y="16482"/>
                    <a:pt x="1978" y="16360"/>
                    <a:pt x="1847" y="16332"/>
                  </a:cubicBezTo>
                  <a:cubicBezTo>
                    <a:pt x="1825" y="16327"/>
                    <a:pt x="1803" y="16325"/>
                    <a:pt x="1782" y="16325"/>
                  </a:cubicBezTo>
                  <a:cubicBezTo>
                    <a:pt x="1630" y="16325"/>
                    <a:pt x="1501" y="16449"/>
                    <a:pt x="1501" y="16608"/>
                  </a:cubicBezTo>
                  <a:lnTo>
                    <a:pt x="1501" y="17809"/>
                  </a:lnTo>
                  <a:lnTo>
                    <a:pt x="328" y="17809"/>
                  </a:lnTo>
                  <a:cubicBezTo>
                    <a:pt x="192" y="17809"/>
                    <a:pt x="76" y="17903"/>
                    <a:pt x="43" y="18034"/>
                  </a:cubicBezTo>
                  <a:cubicBezTo>
                    <a:pt x="1" y="18211"/>
                    <a:pt x="136" y="18384"/>
                    <a:pt x="319" y="18384"/>
                  </a:cubicBezTo>
                  <a:lnTo>
                    <a:pt x="2356" y="18384"/>
                  </a:lnTo>
                  <a:cubicBezTo>
                    <a:pt x="2389" y="18384"/>
                    <a:pt x="2427" y="18375"/>
                    <a:pt x="2459" y="18361"/>
                  </a:cubicBezTo>
                  <a:cubicBezTo>
                    <a:pt x="2917" y="18267"/>
                    <a:pt x="3245" y="17865"/>
                    <a:pt x="3245" y="17403"/>
                  </a:cubicBezTo>
                  <a:lnTo>
                    <a:pt x="3245" y="10481"/>
                  </a:lnTo>
                  <a:lnTo>
                    <a:pt x="3436" y="10481"/>
                  </a:lnTo>
                  <a:cubicBezTo>
                    <a:pt x="3544" y="10481"/>
                    <a:pt x="3642" y="10424"/>
                    <a:pt x="3689" y="10331"/>
                  </a:cubicBezTo>
                  <a:cubicBezTo>
                    <a:pt x="4133" y="9485"/>
                    <a:pt x="5011" y="8957"/>
                    <a:pt x="5965" y="8957"/>
                  </a:cubicBezTo>
                  <a:cubicBezTo>
                    <a:pt x="8447" y="8957"/>
                    <a:pt x="10466" y="6947"/>
                    <a:pt x="10466" y="4479"/>
                  </a:cubicBezTo>
                  <a:cubicBezTo>
                    <a:pt x="10461" y="3072"/>
                    <a:pt x="9797" y="1745"/>
                    <a:pt x="8671" y="903"/>
                  </a:cubicBezTo>
                  <a:cubicBezTo>
                    <a:pt x="8662" y="894"/>
                    <a:pt x="8652" y="889"/>
                    <a:pt x="8643" y="880"/>
                  </a:cubicBezTo>
                  <a:cubicBezTo>
                    <a:pt x="7846" y="294"/>
                    <a:pt x="6904" y="0"/>
                    <a:pt x="59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9"/>
            <p:cNvSpPr/>
            <p:nvPr/>
          </p:nvSpPr>
          <p:spPr>
            <a:xfrm>
              <a:off x="2052200" y="3742450"/>
              <a:ext cx="247875" cy="485075"/>
            </a:xfrm>
            <a:custGeom>
              <a:avLst/>
              <a:gdLst/>
              <a:ahLst/>
              <a:cxnLst/>
              <a:rect l="l" t="t" r="r" b="b"/>
              <a:pathLst>
                <a:path w="9915" h="19403" extrusionOk="0">
                  <a:moveTo>
                    <a:pt x="7773" y="15677"/>
                  </a:moveTo>
                  <a:cubicBezTo>
                    <a:pt x="7918" y="15677"/>
                    <a:pt x="8054" y="15761"/>
                    <a:pt x="8119" y="15892"/>
                  </a:cubicBezTo>
                  <a:lnTo>
                    <a:pt x="9302" y="18276"/>
                  </a:lnTo>
                  <a:cubicBezTo>
                    <a:pt x="9325" y="18323"/>
                    <a:pt x="9339" y="18379"/>
                    <a:pt x="9344" y="18430"/>
                  </a:cubicBezTo>
                  <a:lnTo>
                    <a:pt x="9344" y="18463"/>
                  </a:lnTo>
                  <a:cubicBezTo>
                    <a:pt x="9344" y="18463"/>
                    <a:pt x="9344" y="18468"/>
                    <a:pt x="9344" y="18472"/>
                  </a:cubicBezTo>
                  <a:cubicBezTo>
                    <a:pt x="9344" y="18482"/>
                    <a:pt x="9339" y="18491"/>
                    <a:pt x="9339" y="18500"/>
                  </a:cubicBezTo>
                  <a:cubicBezTo>
                    <a:pt x="9330" y="18566"/>
                    <a:pt x="9302" y="18631"/>
                    <a:pt x="9260" y="18683"/>
                  </a:cubicBezTo>
                  <a:cubicBezTo>
                    <a:pt x="9185" y="18781"/>
                    <a:pt x="9073" y="18832"/>
                    <a:pt x="8951" y="18832"/>
                  </a:cubicBezTo>
                  <a:lnTo>
                    <a:pt x="795" y="18832"/>
                  </a:lnTo>
                  <a:cubicBezTo>
                    <a:pt x="669" y="18832"/>
                    <a:pt x="571" y="18734"/>
                    <a:pt x="571" y="18613"/>
                  </a:cubicBezTo>
                  <a:lnTo>
                    <a:pt x="571" y="15902"/>
                  </a:lnTo>
                  <a:cubicBezTo>
                    <a:pt x="571" y="15780"/>
                    <a:pt x="669" y="15677"/>
                    <a:pt x="795" y="15677"/>
                  </a:cubicBezTo>
                  <a:close/>
                  <a:moveTo>
                    <a:pt x="6245" y="1"/>
                  </a:moveTo>
                  <a:cubicBezTo>
                    <a:pt x="6091" y="1"/>
                    <a:pt x="5960" y="127"/>
                    <a:pt x="5960" y="281"/>
                  </a:cubicBezTo>
                  <a:lnTo>
                    <a:pt x="5960" y="4268"/>
                  </a:lnTo>
                  <a:cubicBezTo>
                    <a:pt x="5960" y="4404"/>
                    <a:pt x="6053" y="4525"/>
                    <a:pt x="6184" y="4558"/>
                  </a:cubicBezTo>
                  <a:cubicBezTo>
                    <a:pt x="6204" y="4562"/>
                    <a:pt x="6224" y="4564"/>
                    <a:pt x="6244" y="4564"/>
                  </a:cubicBezTo>
                  <a:cubicBezTo>
                    <a:pt x="6398" y="4564"/>
                    <a:pt x="6530" y="4439"/>
                    <a:pt x="6530" y="4277"/>
                  </a:cubicBezTo>
                  <a:lnTo>
                    <a:pt x="6530" y="566"/>
                  </a:lnTo>
                  <a:lnTo>
                    <a:pt x="9302" y="566"/>
                  </a:lnTo>
                  <a:lnTo>
                    <a:pt x="9302" y="1178"/>
                  </a:lnTo>
                  <a:lnTo>
                    <a:pt x="8680" y="1178"/>
                  </a:lnTo>
                  <a:cubicBezTo>
                    <a:pt x="8677" y="1178"/>
                    <a:pt x="8674" y="1178"/>
                    <a:pt x="8670" y="1178"/>
                  </a:cubicBezTo>
                  <a:cubicBezTo>
                    <a:pt x="8539" y="1178"/>
                    <a:pt x="8427" y="1270"/>
                    <a:pt x="8395" y="1398"/>
                  </a:cubicBezTo>
                  <a:cubicBezTo>
                    <a:pt x="8353" y="1576"/>
                    <a:pt x="8489" y="1749"/>
                    <a:pt x="8671" y="1749"/>
                  </a:cubicBezTo>
                  <a:lnTo>
                    <a:pt x="9302" y="1749"/>
                  </a:lnTo>
                  <a:lnTo>
                    <a:pt x="9302" y="2469"/>
                  </a:lnTo>
                  <a:lnTo>
                    <a:pt x="8680" y="2469"/>
                  </a:lnTo>
                  <a:cubicBezTo>
                    <a:pt x="8545" y="2469"/>
                    <a:pt x="8428" y="2557"/>
                    <a:pt x="8395" y="2693"/>
                  </a:cubicBezTo>
                  <a:cubicBezTo>
                    <a:pt x="8353" y="2870"/>
                    <a:pt x="8489" y="3039"/>
                    <a:pt x="8671" y="3039"/>
                  </a:cubicBezTo>
                  <a:lnTo>
                    <a:pt x="9302" y="3039"/>
                  </a:lnTo>
                  <a:lnTo>
                    <a:pt x="9302" y="3721"/>
                  </a:lnTo>
                  <a:lnTo>
                    <a:pt x="7918" y="3721"/>
                  </a:lnTo>
                  <a:cubicBezTo>
                    <a:pt x="7783" y="3721"/>
                    <a:pt x="7666" y="3810"/>
                    <a:pt x="7629" y="3941"/>
                  </a:cubicBezTo>
                  <a:cubicBezTo>
                    <a:pt x="7586" y="4123"/>
                    <a:pt x="7727" y="4291"/>
                    <a:pt x="7909" y="4291"/>
                  </a:cubicBezTo>
                  <a:lnTo>
                    <a:pt x="9302" y="4291"/>
                  </a:lnTo>
                  <a:lnTo>
                    <a:pt x="9302" y="5016"/>
                  </a:lnTo>
                  <a:lnTo>
                    <a:pt x="8680" y="5016"/>
                  </a:lnTo>
                  <a:cubicBezTo>
                    <a:pt x="8677" y="5016"/>
                    <a:pt x="8674" y="5016"/>
                    <a:pt x="8670" y="5016"/>
                  </a:cubicBezTo>
                  <a:cubicBezTo>
                    <a:pt x="8539" y="5016"/>
                    <a:pt x="8427" y="5108"/>
                    <a:pt x="8395" y="5236"/>
                  </a:cubicBezTo>
                  <a:cubicBezTo>
                    <a:pt x="8353" y="5418"/>
                    <a:pt x="8489" y="5586"/>
                    <a:pt x="8671" y="5586"/>
                  </a:cubicBezTo>
                  <a:lnTo>
                    <a:pt x="9302" y="5586"/>
                  </a:lnTo>
                  <a:lnTo>
                    <a:pt x="9302" y="6273"/>
                  </a:lnTo>
                  <a:lnTo>
                    <a:pt x="8680" y="6273"/>
                  </a:lnTo>
                  <a:cubicBezTo>
                    <a:pt x="8677" y="6273"/>
                    <a:pt x="8674" y="6273"/>
                    <a:pt x="8670" y="6273"/>
                  </a:cubicBezTo>
                  <a:cubicBezTo>
                    <a:pt x="8539" y="6273"/>
                    <a:pt x="8427" y="6365"/>
                    <a:pt x="8395" y="6493"/>
                  </a:cubicBezTo>
                  <a:cubicBezTo>
                    <a:pt x="8353" y="6670"/>
                    <a:pt x="8489" y="6839"/>
                    <a:pt x="8671" y="6839"/>
                  </a:cubicBezTo>
                  <a:lnTo>
                    <a:pt x="9302" y="6839"/>
                  </a:lnTo>
                  <a:lnTo>
                    <a:pt x="9302" y="7563"/>
                  </a:lnTo>
                  <a:lnTo>
                    <a:pt x="7918" y="7563"/>
                  </a:lnTo>
                  <a:cubicBezTo>
                    <a:pt x="7915" y="7563"/>
                    <a:pt x="7912" y="7563"/>
                    <a:pt x="7909" y="7563"/>
                  </a:cubicBezTo>
                  <a:cubicBezTo>
                    <a:pt x="7777" y="7563"/>
                    <a:pt x="7660" y="7655"/>
                    <a:pt x="7629" y="7783"/>
                  </a:cubicBezTo>
                  <a:cubicBezTo>
                    <a:pt x="7591" y="7960"/>
                    <a:pt x="7727" y="8129"/>
                    <a:pt x="7909" y="8133"/>
                  </a:cubicBezTo>
                  <a:lnTo>
                    <a:pt x="9302" y="8133"/>
                  </a:lnTo>
                  <a:lnTo>
                    <a:pt x="9302" y="8853"/>
                  </a:lnTo>
                  <a:lnTo>
                    <a:pt x="8680" y="8853"/>
                  </a:lnTo>
                  <a:cubicBezTo>
                    <a:pt x="8545" y="8853"/>
                    <a:pt x="8423" y="8942"/>
                    <a:pt x="8395" y="9078"/>
                  </a:cubicBezTo>
                  <a:cubicBezTo>
                    <a:pt x="8353" y="9255"/>
                    <a:pt x="8489" y="9423"/>
                    <a:pt x="8671" y="9423"/>
                  </a:cubicBezTo>
                  <a:lnTo>
                    <a:pt x="9302" y="9423"/>
                  </a:lnTo>
                  <a:lnTo>
                    <a:pt x="9302" y="10106"/>
                  </a:lnTo>
                  <a:lnTo>
                    <a:pt x="8680" y="10106"/>
                  </a:lnTo>
                  <a:cubicBezTo>
                    <a:pt x="8545" y="10106"/>
                    <a:pt x="8428" y="10195"/>
                    <a:pt x="8395" y="10330"/>
                  </a:cubicBezTo>
                  <a:cubicBezTo>
                    <a:pt x="8353" y="10508"/>
                    <a:pt x="8489" y="10676"/>
                    <a:pt x="8671" y="10676"/>
                  </a:cubicBezTo>
                  <a:lnTo>
                    <a:pt x="9302" y="10676"/>
                  </a:lnTo>
                  <a:lnTo>
                    <a:pt x="9302" y="11396"/>
                  </a:lnTo>
                  <a:lnTo>
                    <a:pt x="7918" y="11396"/>
                  </a:lnTo>
                  <a:cubicBezTo>
                    <a:pt x="7783" y="11396"/>
                    <a:pt x="7666" y="11489"/>
                    <a:pt x="7629" y="11620"/>
                  </a:cubicBezTo>
                  <a:cubicBezTo>
                    <a:pt x="7586" y="11798"/>
                    <a:pt x="7727" y="11971"/>
                    <a:pt x="7909" y="11971"/>
                  </a:cubicBezTo>
                  <a:lnTo>
                    <a:pt x="9302" y="11971"/>
                  </a:lnTo>
                  <a:lnTo>
                    <a:pt x="9302" y="12653"/>
                  </a:lnTo>
                  <a:lnTo>
                    <a:pt x="8680" y="12653"/>
                  </a:lnTo>
                  <a:cubicBezTo>
                    <a:pt x="8677" y="12653"/>
                    <a:pt x="8674" y="12653"/>
                    <a:pt x="8670" y="12653"/>
                  </a:cubicBezTo>
                  <a:cubicBezTo>
                    <a:pt x="8539" y="12653"/>
                    <a:pt x="8427" y="12745"/>
                    <a:pt x="8395" y="12873"/>
                  </a:cubicBezTo>
                  <a:cubicBezTo>
                    <a:pt x="8353" y="13050"/>
                    <a:pt x="8489" y="13223"/>
                    <a:pt x="8671" y="13223"/>
                  </a:cubicBezTo>
                  <a:lnTo>
                    <a:pt x="9302" y="13223"/>
                  </a:lnTo>
                  <a:lnTo>
                    <a:pt x="9302" y="13943"/>
                  </a:lnTo>
                  <a:lnTo>
                    <a:pt x="8680" y="13943"/>
                  </a:lnTo>
                  <a:cubicBezTo>
                    <a:pt x="8545" y="13943"/>
                    <a:pt x="8428" y="14032"/>
                    <a:pt x="8395" y="14168"/>
                  </a:cubicBezTo>
                  <a:cubicBezTo>
                    <a:pt x="8353" y="14345"/>
                    <a:pt x="8489" y="14513"/>
                    <a:pt x="8671" y="14513"/>
                  </a:cubicBezTo>
                  <a:lnTo>
                    <a:pt x="9344" y="14513"/>
                  </a:lnTo>
                  <a:lnTo>
                    <a:pt x="9344" y="17150"/>
                  </a:lnTo>
                  <a:lnTo>
                    <a:pt x="8610" y="15668"/>
                  </a:lnTo>
                  <a:cubicBezTo>
                    <a:pt x="8442" y="15331"/>
                    <a:pt x="8105" y="15121"/>
                    <a:pt x="7731" y="15121"/>
                  </a:cubicBezTo>
                  <a:lnTo>
                    <a:pt x="6535" y="15121"/>
                  </a:lnTo>
                  <a:lnTo>
                    <a:pt x="6535" y="5437"/>
                  </a:lnTo>
                  <a:cubicBezTo>
                    <a:pt x="6540" y="5301"/>
                    <a:pt x="6446" y="5179"/>
                    <a:pt x="6315" y="5147"/>
                  </a:cubicBezTo>
                  <a:cubicBezTo>
                    <a:pt x="6293" y="5142"/>
                    <a:pt x="6270" y="5139"/>
                    <a:pt x="6248" y="5139"/>
                  </a:cubicBezTo>
                  <a:cubicBezTo>
                    <a:pt x="6094" y="5139"/>
                    <a:pt x="5965" y="5263"/>
                    <a:pt x="5965" y="5427"/>
                  </a:cubicBezTo>
                  <a:lnTo>
                    <a:pt x="5965" y="15112"/>
                  </a:lnTo>
                  <a:lnTo>
                    <a:pt x="791" y="15112"/>
                  </a:lnTo>
                  <a:cubicBezTo>
                    <a:pt x="356" y="15112"/>
                    <a:pt x="1" y="15467"/>
                    <a:pt x="1" y="15902"/>
                  </a:cubicBezTo>
                  <a:lnTo>
                    <a:pt x="1" y="18613"/>
                  </a:lnTo>
                  <a:cubicBezTo>
                    <a:pt x="1" y="19047"/>
                    <a:pt x="356" y="19402"/>
                    <a:pt x="791" y="19402"/>
                  </a:cubicBezTo>
                  <a:lnTo>
                    <a:pt x="8956" y="19402"/>
                  </a:lnTo>
                  <a:cubicBezTo>
                    <a:pt x="9423" y="19402"/>
                    <a:pt x="9825" y="19066"/>
                    <a:pt x="9900" y="18603"/>
                  </a:cubicBezTo>
                  <a:cubicBezTo>
                    <a:pt x="9909" y="18575"/>
                    <a:pt x="9914" y="18547"/>
                    <a:pt x="9914" y="18519"/>
                  </a:cubicBezTo>
                  <a:lnTo>
                    <a:pt x="9914" y="2796"/>
                  </a:lnTo>
                  <a:lnTo>
                    <a:pt x="9914" y="281"/>
                  </a:lnTo>
                  <a:cubicBezTo>
                    <a:pt x="9914" y="127"/>
                    <a:pt x="9783" y="1"/>
                    <a:pt x="9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59"/>
          <p:cNvGrpSpPr/>
          <p:nvPr/>
        </p:nvGrpSpPr>
        <p:grpSpPr>
          <a:xfrm>
            <a:off x="232766" y="3960700"/>
            <a:ext cx="1009500" cy="965850"/>
            <a:chOff x="7430391" y="3491750"/>
            <a:chExt cx="1009500" cy="965850"/>
          </a:xfrm>
        </p:grpSpPr>
        <p:sp>
          <p:nvSpPr>
            <p:cNvPr id="731" name="Google Shape;731;p59"/>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732" name="Google Shape;732;p59"/>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733" name="Google Shape;733;p59"/>
          <p:cNvSpPr txBox="1">
            <a:spLocks noGrp="1"/>
          </p:cNvSpPr>
          <p:nvPr>
            <p:ph type="title" idx="5"/>
          </p:nvPr>
        </p:nvSpPr>
        <p:spPr>
          <a:xfrm>
            <a:off x="8007325" y="4658475"/>
            <a:ext cx="963900" cy="278400"/>
          </a:xfrm>
          <a:prstGeom prst="rect">
            <a:avLst/>
          </a:prstGeom>
          <a:solidFill>
            <a:schemeClr val="lt1"/>
          </a:solidFill>
        </p:spPr>
        <p:txBody>
          <a:bodyPr spcFirstLastPara="1" wrap="square" lIns="91425" tIns="0" rIns="91425" bIns="0" anchor="b" anchorCtr="0">
            <a:noAutofit/>
          </a:bodyPr>
          <a:lstStyle/>
          <a:p>
            <a:pPr marL="0" lvl="0" indent="0" algn="l" rtl="0">
              <a:spcBef>
                <a:spcPts val="0"/>
              </a:spcBef>
              <a:spcAft>
                <a:spcPts val="0"/>
              </a:spcAft>
              <a:buNone/>
            </a:pPr>
            <a:r>
              <a:rPr lang="en"/>
              <a:t>Syed</a:t>
            </a:r>
            <a:endParaRPr/>
          </a:p>
        </p:txBody>
      </p:sp>
      <p:sp>
        <p:nvSpPr>
          <p:cNvPr id="734" name="Google Shape;734;p59"/>
          <p:cNvSpPr txBox="1">
            <a:spLocks noGrp="1"/>
          </p:cNvSpPr>
          <p:nvPr>
            <p:ph type="subTitle" idx="4"/>
          </p:nvPr>
        </p:nvSpPr>
        <p:spPr>
          <a:xfrm>
            <a:off x="3440238" y="4301666"/>
            <a:ext cx="22635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target variable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cxnSp>
        <p:nvCxnSpPr>
          <p:cNvPr id="739" name="Google Shape;739;p60">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740" name="Google Shape;740;p60">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
        <p:nvSpPr>
          <p:cNvPr id="741" name="Google Shape;741;p60"/>
          <p:cNvSpPr/>
          <p:nvPr/>
        </p:nvSpPr>
        <p:spPr>
          <a:xfrm>
            <a:off x="4873550" y="712350"/>
            <a:ext cx="4320900" cy="35358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pic>
        <p:nvPicPr>
          <p:cNvPr id="742" name="Google Shape;742;p60"/>
          <p:cNvPicPr preferRelativeResize="0"/>
          <p:nvPr/>
        </p:nvPicPr>
        <p:blipFill rotWithShape="1">
          <a:blip r:embed="rId3">
            <a:alphaModFix/>
          </a:blip>
          <a:srcRect l="35174" t="680" b="680"/>
          <a:stretch/>
        </p:blipFill>
        <p:spPr>
          <a:xfrm>
            <a:off x="5607450" y="1056150"/>
            <a:ext cx="3536550" cy="3027300"/>
          </a:xfrm>
          <a:prstGeom prst="rect">
            <a:avLst/>
          </a:prstGeom>
          <a:noFill/>
          <a:ln>
            <a:noFill/>
          </a:ln>
        </p:spPr>
      </p:pic>
      <p:sp>
        <p:nvSpPr>
          <p:cNvPr id="743" name="Google Shape;743;p60"/>
          <p:cNvSpPr txBox="1">
            <a:spLocks noGrp="1"/>
          </p:cNvSpPr>
          <p:nvPr>
            <p:ph type="title" idx="2"/>
          </p:nvPr>
        </p:nvSpPr>
        <p:spPr>
          <a:xfrm>
            <a:off x="925751" y="1640525"/>
            <a:ext cx="1724100" cy="841800"/>
          </a:xfrm>
          <a:prstGeom prst="rect">
            <a:avLst/>
          </a:prstGeom>
        </p:spPr>
        <p:txBody>
          <a:bodyPr spcFirstLastPara="1" wrap="square" lIns="91425" tIns="0" rIns="91425" bIns="91425" anchor="b" anchorCtr="0">
            <a:noAutofit/>
          </a:bodyPr>
          <a:lstStyle/>
          <a:p>
            <a:pPr marL="0" lvl="0" indent="0" algn="l" rtl="0">
              <a:spcBef>
                <a:spcPts val="0"/>
              </a:spcBef>
              <a:spcAft>
                <a:spcPts val="0"/>
              </a:spcAft>
              <a:buNone/>
            </a:pPr>
            <a:r>
              <a:rPr lang="en"/>
              <a:t>03</a:t>
            </a:r>
            <a:endParaRPr/>
          </a:p>
        </p:txBody>
      </p:sp>
      <p:sp>
        <p:nvSpPr>
          <p:cNvPr id="744" name="Google Shape;744;p60"/>
          <p:cNvSpPr txBox="1">
            <a:spLocks noGrp="1"/>
          </p:cNvSpPr>
          <p:nvPr>
            <p:ph type="title"/>
          </p:nvPr>
        </p:nvSpPr>
        <p:spPr>
          <a:xfrm>
            <a:off x="925750" y="2397625"/>
            <a:ext cx="3947700" cy="110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 &amp; Model Development</a:t>
            </a:r>
            <a:endParaRPr/>
          </a:p>
        </p:txBody>
      </p:sp>
      <p:grpSp>
        <p:nvGrpSpPr>
          <p:cNvPr id="745" name="Google Shape;745;p60"/>
          <p:cNvGrpSpPr/>
          <p:nvPr/>
        </p:nvGrpSpPr>
        <p:grpSpPr>
          <a:xfrm>
            <a:off x="494966" y="4083450"/>
            <a:ext cx="1009500" cy="965850"/>
            <a:chOff x="7430391" y="3491750"/>
            <a:chExt cx="1009500" cy="965850"/>
          </a:xfrm>
        </p:grpSpPr>
        <p:sp>
          <p:nvSpPr>
            <p:cNvPr id="746" name="Google Shape;746;p60"/>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747" name="Google Shape;747;p60"/>
            <p:cNvPicPr preferRelativeResize="0"/>
            <p:nvPr/>
          </p:nvPicPr>
          <p:blipFill rotWithShape="1">
            <a:blip r:embed="rId4">
              <a:alphaModFix/>
            </a:blip>
            <a:srcRect l="23331" t="19663" r="22748" b="20589"/>
            <a:stretch/>
          </p:blipFill>
          <p:spPr>
            <a:xfrm>
              <a:off x="7669212" y="3491750"/>
              <a:ext cx="531875" cy="589350"/>
            </a:xfrm>
            <a:prstGeom prst="rect">
              <a:avLst/>
            </a:prstGeom>
            <a:noFill/>
            <a:ln>
              <a:noFill/>
            </a:ln>
          </p:spPr>
        </p:pic>
      </p:grpSp>
      <p:sp>
        <p:nvSpPr>
          <p:cNvPr id="748" name="Google Shape;748;p60"/>
          <p:cNvSpPr txBox="1">
            <a:spLocks noGrp="1"/>
          </p:cNvSpPr>
          <p:nvPr>
            <p:ph type="title" idx="4294967295"/>
          </p:nvPr>
        </p:nvSpPr>
        <p:spPr>
          <a:xfrm>
            <a:off x="7925475" y="4657050"/>
            <a:ext cx="1146300" cy="278400"/>
          </a:xfrm>
          <a:prstGeom prst="rect">
            <a:avLst/>
          </a:prstGeom>
          <a:solidFill>
            <a:schemeClr val="lt1"/>
          </a:solidFill>
        </p:spPr>
        <p:txBody>
          <a:bodyPr spcFirstLastPara="1" wrap="square" lIns="91425" tIns="79200" rIns="91425" bIns="91425" anchor="t" anchorCtr="0">
            <a:noAutofit/>
          </a:bodyPr>
          <a:lstStyle/>
          <a:p>
            <a:pPr marL="0" marR="0" lvl="0" indent="0" algn="l" rtl="0">
              <a:lnSpc>
                <a:spcPct val="100000"/>
              </a:lnSpc>
              <a:spcBef>
                <a:spcPts val="0"/>
              </a:spcBef>
              <a:spcAft>
                <a:spcPts val="0"/>
              </a:spcAft>
              <a:buNone/>
            </a:pPr>
            <a:r>
              <a:rPr lang="en" sz="1900">
                <a:solidFill>
                  <a:schemeClr val="accent1"/>
                </a:solidFill>
              </a:rPr>
              <a:t>Syed</a:t>
            </a:r>
            <a:endParaRPr sz="1900">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cxnSp>
        <p:nvCxnSpPr>
          <p:cNvPr id="332" name="Google Shape;332;p43">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33" name="Google Shape;333;p43">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
        <p:nvSpPr>
          <p:cNvPr id="334" name="Google Shape;334;p43"/>
          <p:cNvSpPr/>
          <p:nvPr/>
        </p:nvSpPr>
        <p:spPr>
          <a:xfrm>
            <a:off x="4873550" y="712350"/>
            <a:ext cx="4320900" cy="35358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pic>
        <p:nvPicPr>
          <p:cNvPr id="335" name="Google Shape;335;p43"/>
          <p:cNvPicPr preferRelativeResize="0"/>
          <p:nvPr/>
        </p:nvPicPr>
        <p:blipFill rotWithShape="1">
          <a:blip r:embed="rId3">
            <a:alphaModFix/>
          </a:blip>
          <a:srcRect l="35174" t="680" b="680"/>
          <a:stretch/>
        </p:blipFill>
        <p:spPr>
          <a:xfrm>
            <a:off x="5607450" y="1056150"/>
            <a:ext cx="3536550" cy="3027300"/>
          </a:xfrm>
          <a:prstGeom prst="rect">
            <a:avLst/>
          </a:prstGeom>
          <a:noFill/>
          <a:ln>
            <a:noFill/>
          </a:ln>
        </p:spPr>
      </p:pic>
      <p:sp>
        <p:nvSpPr>
          <p:cNvPr id="336" name="Google Shape;336;p43"/>
          <p:cNvSpPr txBox="1">
            <a:spLocks noGrp="1"/>
          </p:cNvSpPr>
          <p:nvPr>
            <p:ph type="title" idx="2"/>
          </p:nvPr>
        </p:nvSpPr>
        <p:spPr>
          <a:xfrm>
            <a:off x="925751" y="1640525"/>
            <a:ext cx="1724100" cy="841800"/>
          </a:xfrm>
          <a:prstGeom prst="rect">
            <a:avLst/>
          </a:prstGeom>
        </p:spPr>
        <p:txBody>
          <a:bodyPr spcFirstLastPara="1" wrap="square" lIns="91425" tIns="0" rIns="91425" bIns="91425" anchor="b" anchorCtr="0">
            <a:noAutofit/>
          </a:bodyPr>
          <a:lstStyle/>
          <a:p>
            <a:pPr marL="0" lvl="0" indent="0" algn="l" rtl="0">
              <a:spcBef>
                <a:spcPts val="0"/>
              </a:spcBef>
              <a:spcAft>
                <a:spcPts val="0"/>
              </a:spcAft>
              <a:buNone/>
            </a:pPr>
            <a:r>
              <a:rPr lang="en"/>
              <a:t>01</a:t>
            </a:r>
            <a:endParaRPr/>
          </a:p>
        </p:txBody>
      </p:sp>
      <p:sp>
        <p:nvSpPr>
          <p:cNvPr id="337" name="Google Shape;337;p43"/>
          <p:cNvSpPr txBox="1">
            <a:spLocks noGrp="1"/>
          </p:cNvSpPr>
          <p:nvPr>
            <p:ph type="title"/>
          </p:nvPr>
        </p:nvSpPr>
        <p:spPr>
          <a:xfrm>
            <a:off x="925750" y="2550037"/>
            <a:ext cx="3173400" cy="110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grpSp>
        <p:nvGrpSpPr>
          <p:cNvPr id="338" name="Google Shape;338;p43"/>
          <p:cNvGrpSpPr/>
          <p:nvPr/>
        </p:nvGrpSpPr>
        <p:grpSpPr>
          <a:xfrm>
            <a:off x="494966" y="4083450"/>
            <a:ext cx="1009500" cy="965850"/>
            <a:chOff x="7430391" y="3491750"/>
            <a:chExt cx="1009500" cy="965850"/>
          </a:xfrm>
        </p:grpSpPr>
        <p:sp>
          <p:nvSpPr>
            <p:cNvPr id="339" name="Google Shape;339;p43"/>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340" name="Google Shape;340;p43"/>
            <p:cNvPicPr preferRelativeResize="0"/>
            <p:nvPr/>
          </p:nvPicPr>
          <p:blipFill rotWithShape="1">
            <a:blip r:embed="rId4">
              <a:alphaModFix/>
            </a:blip>
            <a:srcRect l="23331" t="19663" r="22748" b="20589"/>
            <a:stretch/>
          </p:blipFill>
          <p:spPr>
            <a:xfrm>
              <a:off x="7669212" y="3491750"/>
              <a:ext cx="531875" cy="589350"/>
            </a:xfrm>
            <a:prstGeom prst="rect">
              <a:avLst/>
            </a:prstGeom>
            <a:noFill/>
            <a:ln>
              <a:noFill/>
            </a:ln>
          </p:spPr>
        </p:pic>
      </p:grpSp>
      <p:sp>
        <p:nvSpPr>
          <p:cNvPr id="341" name="Google Shape;341;p43"/>
          <p:cNvSpPr txBox="1">
            <a:spLocks noGrp="1"/>
          </p:cNvSpPr>
          <p:nvPr>
            <p:ph type="title" idx="4294967295"/>
          </p:nvPr>
        </p:nvSpPr>
        <p:spPr>
          <a:xfrm>
            <a:off x="7925475" y="4657050"/>
            <a:ext cx="1146300" cy="278400"/>
          </a:xfrm>
          <a:prstGeom prst="rect">
            <a:avLst/>
          </a:prstGeom>
          <a:solidFill>
            <a:schemeClr val="lt1"/>
          </a:solidFill>
        </p:spPr>
        <p:txBody>
          <a:bodyPr spcFirstLastPara="1" wrap="square" lIns="91425" tIns="79200" rIns="91425" bIns="91425" anchor="t" anchorCtr="0">
            <a:noAutofit/>
          </a:bodyPr>
          <a:lstStyle/>
          <a:p>
            <a:pPr marL="0" marR="0" lvl="0" indent="0" algn="l" rtl="0">
              <a:lnSpc>
                <a:spcPct val="100000"/>
              </a:lnSpc>
              <a:spcBef>
                <a:spcPts val="0"/>
              </a:spcBef>
              <a:spcAft>
                <a:spcPts val="0"/>
              </a:spcAft>
              <a:buNone/>
            </a:pPr>
            <a:r>
              <a:rPr lang="en" sz="1900">
                <a:solidFill>
                  <a:schemeClr val="accent1"/>
                </a:solidFill>
              </a:rPr>
              <a:t>Syed</a:t>
            </a:r>
            <a:endParaRPr sz="1900">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1"/>
          <p:cNvSpPr txBox="1">
            <a:spLocks noGrp="1"/>
          </p:cNvSpPr>
          <p:nvPr>
            <p:ph type="subTitle" idx="1"/>
          </p:nvPr>
        </p:nvSpPr>
        <p:spPr>
          <a:xfrm>
            <a:off x="1410325" y="1727250"/>
            <a:ext cx="5264700" cy="2321100"/>
          </a:xfrm>
          <a:prstGeom prst="rect">
            <a:avLst/>
          </a:prstGeom>
        </p:spPr>
        <p:txBody>
          <a:bodyPr spcFirstLastPara="1" wrap="square" lIns="91425" tIns="0" rIns="91425" bIns="91425" anchor="ctr" anchorCtr="0">
            <a:noAutofit/>
          </a:bodyPr>
          <a:lstStyle/>
          <a:p>
            <a:pPr marL="0" lvl="0" indent="0" algn="l" rtl="0">
              <a:spcBef>
                <a:spcPts val="0"/>
              </a:spcBef>
              <a:spcAft>
                <a:spcPts val="0"/>
              </a:spcAft>
              <a:buNone/>
            </a:pPr>
            <a:r>
              <a:rPr lang="en"/>
              <a:t>Phishing Website Dataset from kaggle</a:t>
            </a:r>
            <a:endParaRPr/>
          </a:p>
          <a:p>
            <a:pPr marL="0" lvl="0" indent="0" algn="l" rtl="0">
              <a:spcBef>
                <a:spcPts val="0"/>
              </a:spcBef>
              <a:spcAft>
                <a:spcPts val="0"/>
              </a:spcAft>
              <a:buNone/>
            </a:pPr>
            <a:endParaRPr/>
          </a:p>
          <a:p>
            <a:pPr marL="457200" lvl="0" indent="-330200" algn="l" rtl="0">
              <a:spcBef>
                <a:spcPts val="0"/>
              </a:spcBef>
              <a:spcAft>
                <a:spcPts val="0"/>
              </a:spcAft>
              <a:buSzPts val="1600"/>
              <a:buChar char="●"/>
            </a:pPr>
            <a:r>
              <a:rPr lang="en"/>
              <a:t>Contained 11055 samples with 32 columns (1 index, 1 result, 30 features)</a:t>
            </a:r>
            <a:endParaRPr/>
          </a:p>
          <a:p>
            <a:pPr marL="457200" lvl="0" indent="-330200" algn="l" rtl="0">
              <a:spcBef>
                <a:spcPts val="0"/>
              </a:spcBef>
              <a:spcAft>
                <a:spcPts val="0"/>
              </a:spcAft>
              <a:buSzPts val="1600"/>
              <a:buChar char="●"/>
            </a:pPr>
            <a:r>
              <a:rPr lang="en"/>
              <a:t>Contained no empty or invalid data</a:t>
            </a:r>
            <a:endParaRPr/>
          </a:p>
          <a:p>
            <a:pPr marL="457200" lvl="0" indent="-330200" algn="l" rtl="0">
              <a:spcBef>
                <a:spcPts val="0"/>
              </a:spcBef>
              <a:spcAft>
                <a:spcPts val="0"/>
              </a:spcAft>
              <a:buSzPts val="1600"/>
              <a:buChar char="●"/>
            </a:pPr>
            <a:r>
              <a:rPr lang="en"/>
              <a:t>11 columns used for phishing URL detection</a:t>
            </a:r>
            <a:endParaRPr/>
          </a:p>
          <a:p>
            <a:pPr marL="457200" lvl="0" indent="-330200" algn="l" rtl="0">
              <a:spcBef>
                <a:spcPts val="0"/>
              </a:spcBef>
              <a:spcAft>
                <a:spcPts val="0"/>
              </a:spcAft>
              <a:buSzPts val="1600"/>
              <a:buChar char="●"/>
            </a:pPr>
            <a:r>
              <a:rPr lang="en"/>
              <a:t>19 columns used for phishing website content detection</a:t>
            </a:r>
            <a:endParaRPr/>
          </a:p>
          <a:p>
            <a:pPr marL="457200" lvl="0" indent="-330200" algn="l" rtl="0">
              <a:spcBef>
                <a:spcPts val="0"/>
              </a:spcBef>
              <a:spcAft>
                <a:spcPts val="0"/>
              </a:spcAft>
              <a:buSzPts val="1600"/>
              <a:buChar char="●"/>
            </a:pPr>
            <a:r>
              <a:rPr lang="en"/>
              <a:t>Imbalanced data - 4898 phishing records, 6157 legitimate records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54" name="Google Shape;754;p61"/>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Cleaning and Balancing</a:t>
            </a:r>
            <a:endParaRPr/>
          </a:p>
        </p:txBody>
      </p:sp>
      <p:cxnSp>
        <p:nvCxnSpPr>
          <p:cNvPr id="755" name="Google Shape;755;p61">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756" name="Google Shape;756;p61">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grpSp>
        <p:nvGrpSpPr>
          <p:cNvPr id="757" name="Google Shape;757;p61"/>
          <p:cNvGrpSpPr/>
          <p:nvPr/>
        </p:nvGrpSpPr>
        <p:grpSpPr>
          <a:xfrm>
            <a:off x="232766" y="3960700"/>
            <a:ext cx="1009500" cy="965850"/>
            <a:chOff x="7430391" y="3491750"/>
            <a:chExt cx="1009500" cy="965850"/>
          </a:xfrm>
        </p:grpSpPr>
        <p:sp>
          <p:nvSpPr>
            <p:cNvPr id="758" name="Google Shape;758;p61"/>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759" name="Google Shape;759;p61"/>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760" name="Google Shape;760;p61"/>
          <p:cNvSpPr txBox="1">
            <a:spLocks noGrp="1"/>
          </p:cNvSpPr>
          <p:nvPr>
            <p:ph type="title" idx="2"/>
          </p:nvPr>
        </p:nvSpPr>
        <p:spPr>
          <a:xfrm>
            <a:off x="8007325" y="4658475"/>
            <a:ext cx="963900" cy="278400"/>
          </a:xfrm>
          <a:prstGeom prst="rect">
            <a:avLst/>
          </a:prstGeom>
          <a:solidFill>
            <a:schemeClr val="lt1"/>
          </a:solidFill>
        </p:spPr>
        <p:txBody>
          <a:bodyPr spcFirstLastPara="1" wrap="square" lIns="91425" tIns="0" rIns="91425" bIns="0" anchor="b" anchorCtr="0">
            <a:noAutofit/>
          </a:bodyPr>
          <a:lstStyle/>
          <a:p>
            <a:pPr marL="0" lvl="0" indent="0" algn="l" rtl="0">
              <a:spcBef>
                <a:spcPts val="0"/>
              </a:spcBef>
              <a:spcAft>
                <a:spcPts val="0"/>
              </a:spcAft>
              <a:buNone/>
            </a:pPr>
            <a:r>
              <a:rPr lang="en"/>
              <a:t>Syed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62"/>
          <p:cNvSpPr/>
          <p:nvPr/>
        </p:nvSpPr>
        <p:spPr>
          <a:xfrm>
            <a:off x="3884175" y="1467050"/>
            <a:ext cx="4430100" cy="2889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sp>
        <p:nvSpPr>
          <p:cNvPr id="766" name="Google Shape;766;p62"/>
          <p:cNvSpPr txBox="1">
            <a:spLocks noGrp="1"/>
          </p:cNvSpPr>
          <p:nvPr>
            <p:ph type="subTitle" idx="1"/>
          </p:nvPr>
        </p:nvSpPr>
        <p:spPr>
          <a:xfrm>
            <a:off x="1410325" y="1809075"/>
            <a:ext cx="5264700" cy="2212800"/>
          </a:xfrm>
          <a:prstGeom prst="rect">
            <a:avLst/>
          </a:prstGeom>
        </p:spPr>
        <p:txBody>
          <a:bodyPr spcFirstLastPara="1" wrap="square" lIns="91425" tIns="0"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Downsampling vs Upsampling</a:t>
            </a:r>
            <a:endParaRPr/>
          </a:p>
          <a:p>
            <a:pPr marL="0" lvl="0" indent="0" algn="l" rtl="0">
              <a:spcBef>
                <a:spcPts val="0"/>
              </a:spcBef>
              <a:spcAft>
                <a:spcPts val="0"/>
              </a:spcAft>
              <a:buNone/>
            </a:pPr>
            <a:endParaRPr/>
          </a:p>
          <a:p>
            <a:pPr marL="457200" lvl="0" indent="-330200" algn="l" rtl="0">
              <a:spcBef>
                <a:spcPts val="0"/>
              </a:spcBef>
              <a:spcAft>
                <a:spcPts val="0"/>
              </a:spcAft>
              <a:buSzPts val="1600"/>
              <a:buChar char="●"/>
            </a:pPr>
            <a:r>
              <a:rPr lang="en"/>
              <a:t>Downsampling preferred to avoid introducing duplicate records that may lead to overfitting</a:t>
            </a:r>
            <a:endParaRPr/>
          </a:p>
          <a:p>
            <a:pPr marL="457200" lvl="0" indent="-330200" algn="l" rtl="0">
              <a:spcBef>
                <a:spcPts val="0"/>
              </a:spcBef>
              <a:spcAft>
                <a:spcPts val="0"/>
              </a:spcAft>
              <a:buSzPts val="1600"/>
              <a:buChar char="●"/>
            </a:pPr>
            <a:r>
              <a:rPr lang="en"/>
              <a:t>Due to large sample size, not too much information lost from downsampling</a:t>
            </a:r>
            <a:endParaRPr/>
          </a:p>
          <a:p>
            <a:pPr marL="0" lvl="0" indent="0" algn="l" rtl="0">
              <a:spcBef>
                <a:spcPts val="0"/>
              </a:spcBef>
              <a:spcAft>
                <a:spcPts val="0"/>
              </a:spcAft>
              <a:buNone/>
            </a:pPr>
            <a:endParaRPr/>
          </a:p>
          <a:p>
            <a:pPr marL="0" lvl="0" indent="0" algn="l" rtl="0">
              <a:spcBef>
                <a:spcPts val="0"/>
              </a:spcBef>
              <a:spcAft>
                <a:spcPts val="0"/>
              </a:spcAft>
              <a:buNone/>
            </a:pPr>
            <a:r>
              <a:rPr lang="en"/>
              <a:t>Cleaned and balanced data split into 2 sets - 1 for each model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67" name="Google Shape;767;p62"/>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Cleaning and Balancing</a:t>
            </a:r>
            <a:endParaRPr/>
          </a:p>
        </p:txBody>
      </p:sp>
      <p:cxnSp>
        <p:nvCxnSpPr>
          <p:cNvPr id="768" name="Google Shape;768;p62">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769" name="Google Shape;769;p62">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grpSp>
        <p:nvGrpSpPr>
          <p:cNvPr id="770" name="Google Shape;770;p62"/>
          <p:cNvGrpSpPr/>
          <p:nvPr/>
        </p:nvGrpSpPr>
        <p:grpSpPr>
          <a:xfrm>
            <a:off x="232766" y="3960700"/>
            <a:ext cx="1009500" cy="965850"/>
            <a:chOff x="7430391" y="3491750"/>
            <a:chExt cx="1009500" cy="965850"/>
          </a:xfrm>
        </p:grpSpPr>
        <p:sp>
          <p:nvSpPr>
            <p:cNvPr id="771" name="Google Shape;771;p62"/>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772" name="Google Shape;772;p62"/>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773" name="Google Shape;773;p62"/>
          <p:cNvSpPr txBox="1">
            <a:spLocks noGrp="1"/>
          </p:cNvSpPr>
          <p:nvPr>
            <p:ph type="title" idx="2"/>
          </p:nvPr>
        </p:nvSpPr>
        <p:spPr>
          <a:xfrm>
            <a:off x="8007325" y="4658475"/>
            <a:ext cx="963900" cy="278400"/>
          </a:xfrm>
          <a:prstGeom prst="rect">
            <a:avLst/>
          </a:prstGeom>
          <a:solidFill>
            <a:schemeClr val="lt1"/>
          </a:solidFill>
        </p:spPr>
        <p:txBody>
          <a:bodyPr spcFirstLastPara="1" wrap="square" lIns="91425" tIns="0" rIns="91425" bIns="0" anchor="b" anchorCtr="0">
            <a:noAutofit/>
          </a:bodyPr>
          <a:lstStyle/>
          <a:p>
            <a:pPr marL="0" lvl="0" indent="0" algn="l" rtl="0">
              <a:spcBef>
                <a:spcPts val="0"/>
              </a:spcBef>
              <a:spcAft>
                <a:spcPts val="0"/>
              </a:spcAft>
              <a:buNone/>
            </a:pPr>
            <a:r>
              <a:rPr lang="en"/>
              <a:t>Syed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63"/>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Development</a:t>
            </a:r>
            <a:endParaRPr/>
          </a:p>
        </p:txBody>
      </p:sp>
      <p:cxnSp>
        <p:nvCxnSpPr>
          <p:cNvPr id="779" name="Google Shape;779;p63">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780" name="Google Shape;780;p63">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grpSp>
        <p:nvGrpSpPr>
          <p:cNvPr id="781" name="Google Shape;781;p63"/>
          <p:cNvGrpSpPr/>
          <p:nvPr/>
        </p:nvGrpSpPr>
        <p:grpSpPr>
          <a:xfrm>
            <a:off x="232766" y="3960700"/>
            <a:ext cx="1009500" cy="965850"/>
            <a:chOff x="7430391" y="3491750"/>
            <a:chExt cx="1009500" cy="965850"/>
          </a:xfrm>
        </p:grpSpPr>
        <p:sp>
          <p:nvSpPr>
            <p:cNvPr id="782" name="Google Shape;782;p63"/>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783" name="Google Shape;783;p63"/>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784" name="Google Shape;784;p63"/>
          <p:cNvSpPr txBox="1">
            <a:spLocks noGrp="1"/>
          </p:cNvSpPr>
          <p:nvPr>
            <p:ph type="title" idx="2"/>
          </p:nvPr>
        </p:nvSpPr>
        <p:spPr>
          <a:xfrm>
            <a:off x="7620725" y="4658475"/>
            <a:ext cx="1350600" cy="278400"/>
          </a:xfrm>
          <a:prstGeom prst="rect">
            <a:avLst/>
          </a:prstGeom>
          <a:solidFill>
            <a:schemeClr val="lt1"/>
          </a:solidFill>
        </p:spPr>
        <p:txBody>
          <a:bodyPr spcFirstLastPara="1" wrap="square" lIns="91425" tIns="0" rIns="91425" bIns="0" anchor="b" anchorCtr="0">
            <a:noAutofit/>
          </a:bodyPr>
          <a:lstStyle/>
          <a:p>
            <a:pPr marL="0" lvl="0" indent="0" algn="ctr" rtl="0">
              <a:spcBef>
                <a:spcPts val="0"/>
              </a:spcBef>
              <a:spcAft>
                <a:spcPts val="0"/>
              </a:spcAft>
              <a:buNone/>
            </a:pPr>
            <a:r>
              <a:rPr lang="en"/>
              <a:t>Tai Jia An</a:t>
            </a:r>
            <a:endParaRPr/>
          </a:p>
        </p:txBody>
      </p:sp>
      <p:sp>
        <p:nvSpPr>
          <p:cNvPr id="785" name="Google Shape;785;p63"/>
          <p:cNvSpPr txBox="1">
            <a:spLocks noGrp="1"/>
          </p:cNvSpPr>
          <p:nvPr>
            <p:ph type="subTitle" idx="1"/>
          </p:nvPr>
        </p:nvSpPr>
        <p:spPr>
          <a:xfrm>
            <a:off x="895350" y="1354025"/>
            <a:ext cx="8076000" cy="3068100"/>
          </a:xfrm>
          <a:prstGeom prst="rect">
            <a:avLst/>
          </a:prstGeom>
          <a:noFill/>
        </p:spPr>
        <p:txBody>
          <a:bodyPr spcFirstLastPara="1" wrap="square" lIns="91425" tIns="0" rIns="91425" bIns="91425" anchor="ctr" anchorCtr="0">
            <a:noAutofit/>
          </a:bodyPr>
          <a:lstStyle/>
          <a:p>
            <a:pPr marL="457200" lvl="0" indent="-317500" algn="l" rtl="0">
              <a:spcBef>
                <a:spcPts val="0"/>
              </a:spcBef>
              <a:spcAft>
                <a:spcPts val="0"/>
              </a:spcAft>
              <a:buSzPts val="1400"/>
              <a:buChar char="●"/>
            </a:pPr>
            <a:r>
              <a:rPr lang="en" b="1"/>
              <a:t>70:30 train-test split ratio:</a:t>
            </a:r>
            <a:r>
              <a:rPr lang="en"/>
              <a:t> 70% of dataset to train, 30% to test models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b="1"/>
              <a:t>False Negative</a:t>
            </a:r>
            <a:r>
              <a:rPr lang="en"/>
              <a:t>: The number of phishing cases classified as legitimate by the model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b="1"/>
              <a:t>False Positive</a:t>
            </a:r>
            <a:r>
              <a:rPr lang="en"/>
              <a:t>: The number of legitimate cases classified as phishing by the model.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b="1"/>
              <a:t>False Positive Rate</a:t>
            </a:r>
            <a:r>
              <a:rPr lang="en"/>
              <a:t> = False Positive / (True Negative + False Positive)</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b="1"/>
              <a:t>False Negative Rate</a:t>
            </a:r>
            <a:r>
              <a:rPr lang="en"/>
              <a:t> = False Negative / (True Positive +  False Negative)</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b="1"/>
              <a:t>Precision</a:t>
            </a:r>
            <a:r>
              <a:rPr lang="en"/>
              <a:t> = True Positive / (True Positive + False Positive): proportion of true positive results among total number of positive predictions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b="1"/>
              <a:t>Recall</a:t>
            </a:r>
            <a:r>
              <a:rPr lang="en"/>
              <a:t> = True Positive / (True Positive + False Negative): proportion of true positive results among total number of actual positive cases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64"/>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Development</a:t>
            </a:r>
            <a:endParaRPr/>
          </a:p>
        </p:txBody>
      </p:sp>
      <p:cxnSp>
        <p:nvCxnSpPr>
          <p:cNvPr id="791" name="Google Shape;791;p64">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792" name="Google Shape;792;p64">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grpSp>
        <p:nvGrpSpPr>
          <p:cNvPr id="793" name="Google Shape;793;p64"/>
          <p:cNvGrpSpPr/>
          <p:nvPr/>
        </p:nvGrpSpPr>
        <p:grpSpPr>
          <a:xfrm>
            <a:off x="232766" y="3960700"/>
            <a:ext cx="1009500" cy="965850"/>
            <a:chOff x="7430391" y="3491750"/>
            <a:chExt cx="1009500" cy="965850"/>
          </a:xfrm>
        </p:grpSpPr>
        <p:sp>
          <p:nvSpPr>
            <p:cNvPr id="794" name="Google Shape;794;p64"/>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795" name="Google Shape;795;p64"/>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796" name="Google Shape;796;p64"/>
          <p:cNvSpPr txBox="1">
            <a:spLocks noGrp="1"/>
          </p:cNvSpPr>
          <p:nvPr>
            <p:ph type="title" idx="2"/>
          </p:nvPr>
        </p:nvSpPr>
        <p:spPr>
          <a:xfrm>
            <a:off x="7620725" y="4658475"/>
            <a:ext cx="1350600" cy="278400"/>
          </a:xfrm>
          <a:prstGeom prst="rect">
            <a:avLst/>
          </a:prstGeom>
          <a:solidFill>
            <a:schemeClr val="lt1"/>
          </a:solidFill>
        </p:spPr>
        <p:txBody>
          <a:bodyPr spcFirstLastPara="1" wrap="square" lIns="91425" tIns="0" rIns="91425" bIns="0" anchor="b" anchorCtr="0">
            <a:noAutofit/>
          </a:bodyPr>
          <a:lstStyle/>
          <a:p>
            <a:pPr marL="0" lvl="0" indent="0" algn="ctr" rtl="0">
              <a:spcBef>
                <a:spcPts val="0"/>
              </a:spcBef>
              <a:spcAft>
                <a:spcPts val="0"/>
              </a:spcAft>
              <a:buNone/>
            </a:pPr>
            <a:r>
              <a:rPr lang="en"/>
              <a:t>Tai Jia An</a:t>
            </a:r>
            <a:endParaRPr/>
          </a:p>
        </p:txBody>
      </p:sp>
      <p:graphicFrame>
        <p:nvGraphicFramePr>
          <p:cNvPr id="797" name="Google Shape;797;p64"/>
          <p:cNvGraphicFramePr/>
          <p:nvPr/>
        </p:nvGraphicFramePr>
        <p:xfrm>
          <a:off x="423175" y="1358788"/>
          <a:ext cx="8297650" cy="1654816"/>
        </p:xfrm>
        <a:graphic>
          <a:graphicData uri="http://schemas.openxmlformats.org/drawingml/2006/table">
            <a:tbl>
              <a:tblPr>
                <a:noFill/>
                <a:tableStyleId>{556F92B7-DBAF-48A7-A0C5-2B0DC9D83699}</a:tableStyleId>
              </a:tblPr>
              <a:tblGrid>
                <a:gridCol w="1477450">
                  <a:extLst>
                    <a:ext uri="{9D8B030D-6E8A-4147-A177-3AD203B41FA5}">
                      <a16:colId xmlns:a16="http://schemas.microsoft.com/office/drawing/2014/main" val="20000"/>
                    </a:ext>
                  </a:extLst>
                </a:gridCol>
                <a:gridCol w="1133250">
                  <a:extLst>
                    <a:ext uri="{9D8B030D-6E8A-4147-A177-3AD203B41FA5}">
                      <a16:colId xmlns:a16="http://schemas.microsoft.com/office/drawing/2014/main" val="20001"/>
                    </a:ext>
                  </a:extLst>
                </a:gridCol>
                <a:gridCol w="1580975">
                  <a:extLst>
                    <a:ext uri="{9D8B030D-6E8A-4147-A177-3AD203B41FA5}">
                      <a16:colId xmlns:a16="http://schemas.microsoft.com/office/drawing/2014/main" val="20002"/>
                    </a:ext>
                  </a:extLst>
                </a:gridCol>
                <a:gridCol w="1689575">
                  <a:extLst>
                    <a:ext uri="{9D8B030D-6E8A-4147-A177-3AD203B41FA5}">
                      <a16:colId xmlns:a16="http://schemas.microsoft.com/office/drawing/2014/main" val="20003"/>
                    </a:ext>
                  </a:extLst>
                </a:gridCol>
                <a:gridCol w="1377125">
                  <a:extLst>
                    <a:ext uri="{9D8B030D-6E8A-4147-A177-3AD203B41FA5}">
                      <a16:colId xmlns:a16="http://schemas.microsoft.com/office/drawing/2014/main" val="20004"/>
                    </a:ext>
                  </a:extLst>
                </a:gridCol>
                <a:gridCol w="1039275">
                  <a:extLst>
                    <a:ext uri="{9D8B030D-6E8A-4147-A177-3AD203B41FA5}">
                      <a16:colId xmlns:a16="http://schemas.microsoft.com/office/drawing/2014/main" val="20005"/>
                    </a:ext>
                  </a:extLst>
                </a:gridCol>
              </a:tblGrid>
              <a:tr h="333000">
                <a:tc gridSpan="6">
                  <a:txBody>
                    <a:bodyPr/>
                    <a:lstStyle/>
                    <a:p>
                      <a:pPr marL="0" lvl="0" indent="0" algn="just" rtl="0">
                        <a:lnSpc>
                          <a:spcPct val="115000"/>
                        </a:lnSpc>
                        <a:spcBef>
                          <a:spcPts val="0"/>
                        </a:spcBef>
                        <a:spcAft>
                          <a:spcPts val="0"/>
                        </a:spcAft>
                        <a:buNone/>
                      </a:pPr>
                      <a:r>
                        <a:rPr lang="en" sz="1200" b="1">
                          <a:solidFill>
                            <a:schemeClr val="dk1"/>
                          </a:solidFill>
                          <a:latin typeface="Josefin Sans"/>
                          <a:ea typeface="Josefin Sans"/>
                          <a:cs typeface="Josefin Sans"/>
                          <a:sym typeface="Josefin Sans"/>
                        </a:rPr>
                        <a:t>Malicious URL Models' Performance</a:t>
                      </a:r>
                      <a:endParaRPr sz="1200" b="1">
                        <a:latin typeface="Josefin Sans"/>
                        <a:ea typeface="Josefin Sans"/>
                        <a:cs typeface="Josefin Sans"/>
                        <a:sym typeface="Josefin Sans"/>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500">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Model</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Accuracy</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False Positive Rate</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False Negative Rate</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Precision</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Recall</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04500">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MARS</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0.8875</a:t>
                      </a:r>
                      <a:endParaRPr sz="1200">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0.08259</a:t>
                      </a:r>
                      <a:endParaRPr sz="1200">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0.1159</a:t>
                      </a:r>
                      <a:endParaRPr sz="1200">
                        <a:latin typeface="Josefin Sans"/>
                        <a:ea typeface="Josefin Sans"/>
                        <a:cs typeface="Josefin Sans"/>
                        <a:sym typeface="Josefin Sans"/>
                      </a:endParaRPr>
                    </a:p>
                  </a:txBody>
                  <a:tcPr marL="50800" marR="50800" marT="38100" marB="381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0.8920          </a:t>
                      </a:r>
                      <a:endParaRPr sz="1200">
                        <a:latin typeface="Josefin Sans"/>
                        <a:ea typeface="Josefin Sans"/>
                        <a:cs typeface="Josefin Sans"/>
                        <a:sym typeface="Josefin Sans"/>
                      </a:endParaRPr>
                    </a:p>
                  </a:txBody>
                  <a:tcPr marL="50800" marR="50800" marT="38100" marB="381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0.8489          </a:t>
                      </a:r>
                      <a:endParaRPr sz="1200">
                        <a:latin typeface="Josefin Sans"/>
                        <a:ea typeface="Josefin Sans"/>
                        <a:cs typeface="Josefin Sans"/>
                        <a:sym typeface="Josefin Sans"/>
                      </a:endParaRPr>
                    </a:p>
                  </a:txBody>
                  <a:tcPr marL="50800" marR="50800" marT="38100" marB="381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04500">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Random Forest</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0.9011</a:t>
                      </a:r>
                      <a:endParaRPr sz="1200">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0.06659</a:t>
                      </a:r>
                      <a:endParaRPr sz="1200">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0.1396</a:t>
                      </a:r>
                      <a:endParaRPr sz="1200">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0.9113</a:t>
                      </a:r>
                      <a:endParaRPr sz="1200">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0.8604</a:t>
                      </a:r>
                      <a:endParaRPr sz="1200">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04500">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Neural Network</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0.9017</a:t>
                      </a:r>
                      <a:endParaRPr sz="1200">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0.07456</a:t>
                      </a:r>
                      <a:endParaRPr sz="1200">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0.09895</a:t>
                      </a:r>
                      <a:endParaRPr sz="1200">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0.9010</a:t>
                      </a:r>
                      <a:endParaRPr sz="1200">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0.8741</a:t>
                      </a:r>
                      <a:endParaRPr sz="1200">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extLst>
                  <a:ext uri="{0D108BD9-81ED-4DB2-BD59-A6C34878D82A}">
                    <a16:rowId xmlns:a16="http://schemas.microsoft.com/office/drawing/2014/main" val="10004"/>
                  </a:ext>
                </a:extLst>
              </a:tr>
            </a:tbl>
          </a:graphicData>
        </a:graphic>
      </p:graphicFrame>
      <p:sp>
        <p:nvSpPr>
          <p:cNvPr id="798" name="Google Shape;798;p64"/>
          <p:cNvSpPr/>
          <p:nvPr/>
        </p:nvSpPr>
        <p:spPr>
          <a:xfrm>
            <a:off x="4996650" y="2752725"/>
            <a:ext cx="944700" cy="212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4"/>
          <p:cNvSpPr/>
          <p:nvPr/>
        </p:nvSpPr>
        <p:spPr>
          <a:xfrm>
            <a:off x="2114550" y="2752725"/>
            <a:ext cx="674100" cy="212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4"/>
          <p:cNvSpPr txBox="1">
            <a:spLocks noGrp="1"/>
          </p:cNvSpPr>
          <p:nvPr>
            <p:ph type="subTitle" idx="1"/>
          </p:nvPr>
        </p:nvSpPr>
        <p:spPr>
          <a:xfrm>
            <a:off x="1600200" y="3495075"/>
            <a:ext cx="5943600" cy="7950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1800" b="1"/>
              <a:t>Highest Accuracy</a:t>
            </a:r>
            <a:r>
              <a:rPr lang="en" sz="1800"/>
              <a:t> + </a:t>
            </a:r>
            <a:r>
              <a:rPr lang="en" sz="1800" b="1"/>
              <a:t>Lowest False Negative Rate</a:t>
            </a:r>
            <a:endParaRPr sz="1800" b="1"/>
          </a:p>
          <a:p>
            <a:pPr marL="0" lvl="0" indent="0" algn="ctr" rtl="0">
              <a:spcBef>
                <a:spcPts val="0"/>
              </a:spcBef>
              <a:spcAft>
                <a:spcPts val="0"/>
              </a:spcAft>
              <a:buNone/>
            </a:pPr>
            <a:endParaRPr sz="1800" b="1"/>
          </a:p>
          <a:p>
            <a:pPr marL="0" lvl="0" indent="0" algn="ctr" rtl="0">
              <a:spcBef>
                <a:spcPts val="0"/>
              </a:spcBef>
              <a:spcAft>
                <a:spcPts val="0"/>
              </a:spcAft>
              <a:buNone/>
            </a:pPr>
            <a:endParaRPr sz="1800" b="1"/>
          </a:p>
          <a:p>
            <a:pPr marL="0" lvl="0" indent="0" algn="ctr" rtl="0">
              <a:spcBef>
                <a:spcPts val="0"/>
              </a:spcBef>
              <a:spcAft>
                <a:spcPts val="0"/>
              </a:spcAft>
              <a:buNone/>
            </a:pPr>
            <a:r>
              <a:rPr lang="en" sz="1800" b="1"/>
              <a:t>Neural Network → Optimal Model</a:t>
            </a:r>
            <a:endParaRPr sz="1800"/>
          </a:p>
        </p:txBody>
      </p:sp>
      <p:pic>
        <p:nvPicPr>
          <p:cNvPr id="801" name="Google Shape;801;p64"/>
          <p:cNvPicPr preferRelativeResize="0"/>
          <p:nvPr/>
        </p:nvPicPr>
        <p:blipFill>
          <a:blip r:embed="rId4">
            <a:alphaModFix/>
          </a:blip>
          <a:stretch>
            <a:fillRect/>
          </a:stretch>
        </p:blipFill>
        <p:spPr>
          <a:xfrm>
            <a:off x="2028825" y="3732125"/>
            <a:ext cx="5086351" cy="278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65"/>
          <p:cNvSpPr txBox="1">
            <a:spLocks noGrp="1"/>
          </p:cNvSpPr>
          <p:nvPr>
            <p:ph type="subTitle" idx="1"/>
          </p:nvPr>
        </p:nvSpPr>
        <p:spPr>
          <a:xfrm>
            <a:off x="497400" y="1262634"/>
            <a:ext cx="8149200" cy="795000"/>
          </a:xfrm>
          <a:prstGeom prst="rect">
            <a:avLst/>
          </a:prstGeom>
        </p:spPr>
        <p:txBody>
          <a:bodyPr spcFirstLastPara="1" wrap="square" lIns="91425" tIns="0" rIns="91425" bIns="91425" anchor="ctr" anchorCtr="0">
            <a:noAutofit/>
          </a:bodyPr>
          <a:lstStyle/>
          <a:p>
            <a:pPr marL="457200" lvl="0" indent="-355600" algn="l" rtl="0">
              <a:spcBef>
                <a:spcPts val="0"/>
              </a:spcBef>
              <a:spcAft>
                <a:spcPts val="0"/>
              </a:spcAft>
              <a:buSzPts val="2000"/>
              <a:buChar char="●"/>
            </a:pPr>
            <a:r>
              <a:rPr lang="en" sz="1800" b="1"/>
              <a:t>Tuning Neural Network Model: </a:t>
            </a:r>
            <a:r>
              <a:rPr lang="en" sz="1800"/>
              <a:t>Threshold, the minimum value required to classify an outcome as phishing / legitimate, is adjusted to find the </a:t>
            </a:r>
            <a:r>
              <a:rPr lang="en" sz="1800" b="1"/>
              <a:t>lowest false negative rate</a:t>
            </a:r>
            <a:r>
              <a:rPr lang="en" sz="1800"/>
              <a:t>.</a:t>
            </a:r>
            <a:endParaRPr sz="1800"/>
          </a:p>
        </p:txBody>
      </p:sp>
      <p:sp>
        <p:nvSpPr>
          <p:cNvPr id="807" name="Google Shape;807;p65"/>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Development</a:t>
            </a:r>
            <a:endParaRPr/>
          </a:p>
        </p:txBody>
      </p:sp>
      <p:cxnSp>
        <p:nvCxnSpPr>
          <p:cNvPr id="808" name="Google Shape;808;p65">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809" name="Google Shape;809;p65">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grpSp>
        <p:nvGrpSpPr>
          <p:cNvPr id="810" name="Google Shape;810;p65"/>
          <p:cNvGrpSpPr/>
          <p:nvPr/>
        </p:nvGrpSpPr>
        <p:grpSpPr>
          <a:xfrm>
            <a:off x="232766" y="3960700"/>
            <a:ext cx="1009500" cy="965850"/>
            <a:chOff x="7430391" y="3491750"/>
            <a:chExt cx="1009500" cy="965850"/>
          </a:xfrm>
        </p:grpSpPr>
        <p:sp>
          <p:nvSpPr>
            <p:cNvPr id="811" name="Google Shape;811;p65"/>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812" name="Google Shape;812;p65"/>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813" name="Google Shape;813;p65"/>
          <p:cNvSpPr txBox="1">
            <a:spLocks noGrp="1"/>
          </p:cNvSpPr>
          <p:nvPr>
            <p:ph type="title" idx="2"/>
          </p:nvPr>
        </p:nvSpPr>
        <p:spPr>
          <a:xfrm>
            <a:off x="7620725" y="4658475"/>
            <a:ext cx="1350600" cy="278400"/>
          </a:xfrm>
          <a:prstGeom prst="rect">
            <a:avLst/>
          </a:prstGeom>
          <a:solidFill>
            <a:schemeClr val="lt1"/>
          </a:solidFill>
        </p:spPr>
        <p:txBody>
          <a:bodyPr spcFirstLastPara="1" wrap="square" lIns="91425" tIns="0" rIns="91425" bIns="0" anchor="b" anchorCtr="0">
            <a:noAutofit/>
          </a:bodyPr>
          <a:lstStyle/>
          <a:p>
            <a:pPr marL="0" lvl="0" indent="0" algn="ctr" rtl="0">
              <a:spcBef>
                <a:spcPts val="0"/>
              </a:spcBef>
              <a:spcAft>
                <a:spcPts val="0"/>
              </a:spcAft>
              <a:buNone/>
            </a:pPr>
            <a:r>
              <a:rPr lang="en"/>
              <a:t>Tai Jia An</a:t>
            </a:r>
            <a:endParaRPr/>
          </a:p>
        </p:txBody>
      </p:sp>
      <p:graphicFrame>
        <p:nvGraphicFramePr>
          <p:cNvPr id="814" name="Google Shape;814;p65"/>
          <p:cNvGraphicFramePr/>
          <p:nvPr/>
        </p:nvGraphicFramePr>
        <p:xfrm>
          <a:off x="423188" y="2273200"/>
          <a:ext cx="8297625" cy="1165733"/>
        </p:xfrm>
        <a:graphic>
          <a:graphicData uri="http://schemas.openxmlformats.org/drawingml/2006/table">
            <a:tbl>
              <a:tblPr>
                <a:noFill/>
                <a:tableStyleId>{556F92B7-DBAF-48A7-A0C5-2B0DC9D83699}</a:tableStyleId>
              </a:tblPr>
              <a:tblGrid>
                <a:gridCol w="1646350">
                  <a:extLst>
                    <a:ext uri="{9D8B030D-6E8A-4147-A177-3AD203B41FA5}">
                      <a16:colId xmlns:a16="http://schemas.microsoft.com/office/drawing/2014/main" val="20000"/>
                    </a:ext>
                  </a:extLst>
                </a:gridCol>
                <a:gridCol w="1040500">
                  <a:extLst>
                    <a:ext uri="{9D8B030D-6E8A-4147-A177-3AD203B41FA5}">
                      <a16:colId xmlns:a16="http://schemas.microsoft.com/office/drawing/2014/main" val="20001"/>
                    </a:ext>
                  </a:extLst>
                </a:gridCol>
                <a:gridCol w="1883425">
                  <a:extLst>
                    <a:ext uri="{9D8B030D-6E8A-4147-A177-3AD203B41FA5}">
                      <a16:colId xmlns:a16="http://schemas.microsoft.com/office/drawing/2014/main" val="20002"/>
                    </a:ext>
                  </a:extLst>
                </a:gridCol>
                <a:gridCol w="1962450">
                  <a:extLst>
                    <a:ext uri="{9D8B030D-6E8A-4147-A177-3AD203B41FA5}">
                      <a16:colId xmlns:a16="http://schemas.microsoft.com/office/drawing/2014/main" val="20003"/>
                    </a:ext>
                  </a:extLst>
                </a:gridCol>
                <a:gridCol w="1014150">
                  <a:extLst>
                    <a:ext uri="{9D8B030D-6E8A-4147-A177-3AD203B41FA5}">
                      <a16:colId xmlns:a16="http://schemas.microsoft.com/office/drawing/2014/main" val="20004"/>
                    </a:ext>
                  </a:extLst>
                </a:gridCol>
                <a:gridCol w="750750">
                  <a:extLst>
                    <a:ext uri="{9D8B030D-6E8A-4147-A177-3AD203B41FA5}">
                      <a16:colId xmlns:a16="http://schemas.microsoft.com/office/drawing/2014/main" val="20005"/>
                    </a:ext>
                  </a:extLst>
                </a:gridCol>
              </a:tblGrid>
              <a:tr h="314325">
                <a:tc gridSpan="6">
                  <a:txBody>
                    <a:bodyPr/>
                    <a:lstStyle/>
                    <a:p>
                      <a:pPr marL="0" lvl="0" indent="0" algn="just" rtl="0">
                        <a:lnSpc>
                          <a:spcPct val="115000"/>
                        </a:lnSpc>
                        <a:spcBef>
                          <a:spcPts val="0"/>
                        </a:spcBef>
                        <a:spcAft>
                          <a:spcPts val="0"/>
                        </a:spcAft>
                        <a:buNone/>
                      </a:pPr>
                      <a:r>
                        <a:rPr lang="en" sz="1200" b="1">
                          <a:latin typeface="Josefin Sans"/>
                          <a:ea typeface="Josefin Sans"/>
                          <a:cs typeface="Josefin Sans"/>
                          <a:sym typeface="Josefin Sans"/>
                        </a:rPr>
                        <a:t>Malicious URL Neural Network Model's Performance (Optimal Threshold)</a:t>
                      </a:r>
                      <a:endParaRPr sz="1200" b="1">
                        <a:latin typeface="Josefin Sans"/>
                        <a:ea typeface="Josefin Sans"/>
                        <a:cs typeface="Josefin Sans"/>
                        <a:sym typeface="Josefin Sans"/>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04825">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Model</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Accuracy</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False Positive Rate</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False Negative Rate</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Precision</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Recall</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14325">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Neural Network</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0.8450</a:t>
                      </a:r>
                      <a:endParaRPr sz="1200">
                        <a:latin typeface="Josefin Sans"/>
                        <a:ea typeface="Josefin Sans"/>
                        <a:cs typeface="Josefin Sans"/>
                        <a:sym typeface="Josefin Sans"/>
                      </a:endParaRPr>
                    </a:p>
                  </a:txBody>
                  <a:tcPr marL="50800" marR="50800" marT="38100" marB="381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0.01708</a:t>
                      </a:r>
                      <a:endParaRPr sz="1200">
                        <a:latin typeface="Josefin Sans"/>
                        <a:ea typeface="Josefin Sans"/>
                        <a:cs typeface="Josefin Sans"/>
                        <a:sym typeface="Josefin Sans"/>
                      </a:endParaRPr>
                    </a:p>
                  </a:txBody>
                  <a:tcPr marL="50800" marR="50800" marT="38100" marB="381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0.03775</a:t>
                      </a:r>
                      <a:endParaRPr sz="1200">
                        <a:latin typeface="Josefin Sans"/>
                        <a:ea typeface="Josefin Sans"/>
                        <a:cs typeface="Josefin Sans"/>
                        <a:sym typeface="Josefin Sans"/>
                      </a:endParaRPr>
                    </a:p>
                  </a:txBody>
                  <a:tcPr marL="50800" marR="50800" marT="38100" marB="381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0.9622</a:t>
                      </a:r>
                      <a:endParaRPr sz="1200">
                        <a:latin typeface="Josefin Sans"/>
                        <a:ea typeface="Josefin Sans"/>
                        <a:cs typeface="Josefin Sans"/>
                        <a:sym typeface="Josefin Sans"/>
                      </a:endParaRPr>
                    </a:p>
                  </a:txBody>
                  <a:tcPr marL="50800" marR="50800" marT="38100" marB="381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0.6767</a:t>
                      </a:r>
                      <a:endParaRPr sz="1200">
                        <a:latin typeface="Josefin Sans"/>
                        <a:ea typeface="Josefin Sans"/>
                        <a:cs typeface="Josefin Sans"/>
                        <a:sym typeface="Josefin Sans"/>
                      </a:endParaRPr>
                    </a:p>
                  </a:txBody>
                  <a:tcPr marL="50800" marR="50800" marT="38100" marB="381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815" name="Google Shape;815;p65"/>
          <p:cNvSpPr txBox="1">
            <a:spLocks noGrp="1"/>
          </p:cNvSpPr>
          <p:nvPr>
            <p:ph type="subTitle" idx="1"/>
          </p:nvPr>
        </p:nvSpPr>
        <p:spPr>
          <a:xfrm>
            <a:off x="1600200" y="3863475"/>
            <a:ext cx="5943600" cy="7950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1800" b="1"/>
              <a:t>False Negative Rate</a:t>
            </a:r>
            <a:endParaRPr sz="1800" b="1"/>
          </a:p>
          <a:p>
            <a:pPr marL="0" lvl="0" indent="0" algn="ctr" rtl="0">
              <a:spcBef>
                <a:spcPts val="0"/>
              </a:spcBef>
              <a:spcAft>
                <a:spcPts val="0"/>
              </a:spcAft>
              <a:buNone/>
            </a:pPr>
            <a:endParaRPr sz="1800" b="1"/>
          </a:p>
          <a:p>
            <a:pPr marL="0" lvl="0" indent="0" algn="ctr" rtl="0">
              <a:spcBef>
                <a:spcPts val="0"/>
              </a:spcBef>
              <a:spcAft>
                <a:spcPts val="0"/>
              </a:spcAft>
              <a:buNone/>
            </a:pPr>
            <a:r>
              <a:rPr lang="en" sz="1800" b="1"/>
              <a:t>9.9 % → 3.8 % </a:t>
            </a:r>
            <a:endParaRPr sz="1800" b="1"/>
          </a:p>
        </p:txBody>
      </p:sp>
      <p:sp>
        <p:nvSpPr>
          <p:cNvPr id="816" name="Google Shape;816;p65"/>
          <p:cNvSpPr/>
          <p:nvPr/>
        </p:nvSpPr>
        <p:spPr>
          <a:xfrm>
            <a:off x="5501475" y="3162300"/>
            <a:ext cx="944700" cy="212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66"/>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Development</a:t>
            </a:r>
            <a:endParaRPr/>
          </a:p>
        </p:txBody>
      </p:sp>
      <p:cxnSp>
        <p:nvCxnSpPr>
          <p:cNvPr id="822" name="Google Shape;822;p6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823" name="Google Shape;823;p66">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grpSp>
        <p:nvGrpSpPr>
          <p:cNvPr id="824" name="Google Shape;824;p66"/>
          <p:cNvGrpSpPr/>
          <p:nvPr/>
        </p:nvGrpSpPr>
        <p:grpSpPr>
          <a:xfrm>
            <a:off x="232766" y="3960700"/>
            <a:ext cx="1009500" cy="965850"/>
            <a:chOff x="7430391" y="3491750"/>
            <a:chExt cx="1009500" cy="965850"/>
          </a:xfrm>
        </p:grpSpPr>
        <p:sp>
          <p:nvSpPr>
            <p:cNvPr id="825" name="Google Shape;825;p66"/>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826" name="Google Shape;826;p66"/>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827" name="Google Shape;827;p66"/>
          <p:cNvSpPr txBox="1">
            <a:spLocks noGrp="1"/>
          </p:cNvSpPr>
          <p:nvPr>
            <p:ph type="title" idx="2"/>
          </p:nvPr>
        </p:nvSpPr>
        <p:spPr>
          <a:xfrm>
            <a:off x="7620725" y="4658475"/>
            <a:ext cx="1350600" cy="278400"/>
          </a:xfrm>
          <a:prstGeom prst="rect">
            <a:avLst/>
          </a:prstGeom>
          <a:solidFill>
            <a:schemeClr val="lt1"/>
          </a:solidFill>
        </p:spPr>
        <p:txBody>
          <a:bodyPr spcFirstLastPara="1" wrap="square" lIns="91425" tIns="0" rIns="91425" bIns="0" anchor="b" anchorCtr="0">
            <a:noAutofit/>
          </a:bodyPr>
          <a:lstStyle/>
          <a:p>
            <a:pPr marL="0" lvl="0" indent="0" algn="ctr" rtl="0">
              <a:spcBef>
                <a:spcPts val="0"/>
              </a:spcBef>
              <a:spcAft>
                <a:spcPts val="0"/>
              </a:spcAft>
              <a:buNone/>
            </a:pPr>
            <a:r>
              <a:rPr lang="en"/>
              <a:t>Tai Jia An</a:t>
            </a:r>
            <a:endParaRPr/>
          </a:p>
        </p:txBody>
      </p:sp>
      <p:graphicFrame>
        <p:nvGraphicFramePr>
          <p:cNvPr id="828" name="Google Shape;828;p66"/>
          <p:cNvGraphicFramePr/>
          <p:nvPr/>
        </p:nvGraphicFramePr>
        <p:xfrm>
          <a:off x="423150" y="1145575"/>
          <a:ext cx="8297700" cy="1862582"/>
        </p:xfrm>
        <a:graphic>
          <a:graphicData uri="http://schemas.openxmlformats.org/drawingml/2006/table">
            <a:tbl>
              <a:tblPr>
                <a:noFill/>
                <a:tableStyleId>{556F92B7-DBAF-48A7-A0C5-2B0DC9D83699}</a:tableStyleId>
              </a:tblPr>
              <a:tblGrid>
                <a:gridCol w="1364575">
                  <a:extLst>
                    <a:ext uri="{9D8B030D-6E8A-4147-A177-3AD203B41FA5}">
                      <a16:colId xmlns:a16="http://schemas.microsoft.com/office/drawing/2014/main" val="20000"/>
                    </a:ext>
                  </a:extLst>
                </a:gridCol>
                <a:gridCol w="1323225">
                  <a:extLst>
                    <a:ext uri="{9D8B030D-6E8A-4147-A177-3AD203B41FA5}">
                      <a16:colId xmlns:a16="http://schemas.microsoft.com/office/drawing/2014/main" val="20001"/>
                    </a:ext>
                  </a:extLst>
                </a:gridCol>
                <a:gridCol w="1509675">
                  <a:extLst>
                    <a:ext uri="{9D8B030D-6E8A-4147-A177-3AD203B41FA5}">
                      <a16:colId xmlns:a16="http://schemas.microsoft.com/office/drawing/2014/main" val="20002"/>
                    </a:ext>
                  </a:extLst>
                </a:gridCol>
                <a:gridCol w="1615700">
                  <a:extLst>
                    <a:ext uri="{9D8B030D-6E8A-4147-A177-3AD203B41FA5}">
                      <a16:colId xmlns:a16="http://schemas.microsoft.com/office/drawing/2014/main" val="20003"/>
                    </a:ext>
                  </a:extLst>
                </a:gridCol>
                <a:gridCol w="1323225">
                  <a:extLst>
                    <a:ext uri="{9D8B030D-6E8A-4147-A177-3AD203B41FA5}">
                      <a16:colId xmlns:a16="http://schemas.microsoft.com/office/drawing/2014/main" val="20004"/>
                    </a:ext>
                  </a:extLst>
                </a:gridCol>
                <a:gridCol w="1161300">
                  <a:extLst>
                    <a:ext uri="{9D8B030D-6E8A-4147-A177-3AD203B41FA5}">
                      <a16:colId xmlns:a16="http://schemas.microsoft.com/office/drawing/2014/main" val="20005"/>
                    </a:ext>
                  </a:extLst>
                </a:gridCol>
              </a:tblGrid>
              <a:tr h="305500">
                <a:tc gridSpan="6">
                  <a:txBody>
                    <a:bodyPr/>
                    <a:lstStyle/>
                    <a:p>
                      <a:pPr marL="0" lvl="0" indent="0" algn="l" rtl="0">
                        <a:lnSpc>
                          <a:spcPct val="115000"/>
                        </a:lnSpc>
                        <a:spcBef>
                          <a:spcPts val="0"/>
                        </a:spcBef>
                        <a:spcAft>
                          <a:spcPts val="0"/>
                        </a:spcAft>
                        <a:buNone/>
                      </a:pPr>
                      <a:r>
                        <a:rPr lang="en" sz="1200" b="1">
                          <a:latin typeface="Josefin Sans"/>
                          <a:ea typeface="Josefin Sans"/>
                          <a:cs typeface="Josefin Sans"/>
                          <a:sym typeface="Josefin Sans"/>
                        </a:rPr>
                        <a:t>Malicious Website Content Models' Performance</a:t>
                      </a:r>
                      <a:endParaRPr sz="1200" b="1">
                        <a:latin typeface="Josefin Sans"/>
                        <a:ea typeface="Josefin Sans"/>
                        <a:cs typeface="Josefin Sans"/>
                        <a:sym typeface="Josefin Sans"/>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6150">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Model</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Accuracy</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False Positive Rate</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False Negative Rate</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Precision</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Recall</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05500">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MARS</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0.8706          </a:t>
                      </a:r>
                      <a:endParaRPr sz="1200">
                        <a:latin typeface="Josefin Sans"/>
                        <a:ea typeface="Josefin Sans"/>
                        <a:cs typeface="Josefin Sans"/>
                        <a:sym typeface="Josefin Sans"/>
                      </a:endParaRPr>
                    </a:p>
                  </a:txBody>
                  <a:tcPr marL="50800" marR="50800" marT="38100" marB="381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0.04129</a:t>
                      </a:r>
                      <a:endParaRPr sz="1200">
                        <a:latin typeface="Josefin Sans"/>
                        <a:ea typeface="Josefin Sans"/>
                        <a:cs typeface="Josefin Sans"/>
                        <a:sym typeface="Josefin Sans"/>
                      </a:endParaRPr>
                    </a:p>
                  </a:txBody>
                  <a:tcPr marL="50800" marR="50800" marT="38100" marB="381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0.2393</a:t>
                      </a:r>
                      <a:endParaRPr sz="1200">
                        <a:latin typeface="Josefin Sans"/>
                        <a:ea typeface="Josefin Sans"/>
                        <a:cs typeface="Josefin Sans"/>
                        <a:sym typeface="Josefin Sans"/>
                      </a:endParaRPr>
                    </a:p>
                  </a:txBody>
                  <a:tcPr marL="50800" marR="50800" marT="38100" marB="381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0.9355          </a:t>
                      </a:r>
                      <a:endParaRPr sz="1200">
                        <a:latin typeface="Josefin Sans"/>
                        <a:ea typeface="Josefin Sans"/>
                        <a:cs typeface="Josefin Sans"/>
                        <a:sym typeface="Josefin Sans"/>
                      </a:endParaRPr>
                    </a:p>
                  </a:txBody>
                  <a:tcPr marL="50800" marR="50800" marT="38100" marB="381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0.7604          </a:t>
                      </a:r>
                      <a:endParaRPr sz="1200">
                        <a:latin typeface="Josefin Sans"/>
                        <a:ea typeface="Josefin Sans"/>
                        <a:cs typeface="Josefin Sans"/>
                        <a:sym typeface="Josefin Sans"/>
                      </a:endParaRPr>
                    </a:p>
                  </a:txBody>
                  <a:tcPr marL="50800" marR="50800" marT="38100" marB="381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05500">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Random Forest</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0.9180</a:t>
                      </a:r>
                      <a:endParaRPr sz="1200">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0.05739</a:t>
                      </a:r>
                      <a:endParaRPr sz="1200">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0.1130</a:t>
                      </a:r>
                      <a:endParaRPr sz="1200">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0.9248</a:t>
                      </a:r>
                      <a:endParaRPr sz="1200">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0.8870</a:t>
                      </a:r>
                      <a:endParaRPr sz="1200">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extLst>
                  <a:ext uri="{0D108BD9-81ED-4DB2-BD59-A6C34878D82A}">
                    <a16:rowId xmlns:a16="http://schemas.microsoft.com/office/drawing/2014/main" val="10003"/>
                  </a:ext>
                </a:extLst>
              </a:tr>
              <a:tr h="305500">
                <a:tc>
                  <a:txBody>
                    <a:bodyPr/>
                    <a:lstStyle/>
                    <a:p>
                      <a:pPr marL="0" lvl="0" indent="0" algn="ctr" rtl="0">
                        <a:lnSpc>
                          <a:spcPct val="115000"/>
                        </a:lnSpc>
                        <a:spcBef>
                          <a:spcPts val="0"/>
                        </a:spcBef>
                        <a:spcAft>
                          <a:spcPts val="0"/>
                        </a:spcAft>
                        <a:buNone/>
                      </a:pPr>
                      <a:r>
                        <a:rPr lang="en" sz="1200" b="1">
                          <a:latin typeface="Josefin Sans"/>
                          <a:ea typeface="Josefin Sans"/>
                          <a:cs typeface="Josefin Sans"/>
                          <a:sym typeface="Josefin Sans"/>
                        </a:rPr>
                        <a:t>Neural Network</a:t>
                      </a:r>
                      <a:endParaRPr sz="1200" b="1">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0.9041</a:t>
                      </a:r>
                      <a:endParaRPr sz="1200">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0.08545</a:t>
                      </a:r>
                      <a:endParaRPr sz="1200">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0.1077</a:t>
                      </a:r>
                      <a:endParaRPr sz="1200">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0.8923</a:t>
                      </a:r>
                      <a:endParaRPr sz="1200">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Josefin Sans"/>
                          <a:ea typeface="Josefin Sans"/>
                          <a:cs typeface="Josefin Sans"/>
                          <a:sym typeface="Josefin Sans"/>
                        </a:rPr>
                        <a:t>0.8911</a:t>
                      </a:r>
                      <a:endParaRPr sz="1200">
                        <a:latin typeface="Josefin Sans"/>
                        <a:ea typeface="Josefin Sans"/>
                        <a:cs typeface="Josefin Sans"/>
                        <a:sym typeface="Josefin Sans"/>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29" name="Google Shape;829;p66"/>
          <p:cNvSpPr/>
          <p:nvPr/>
        </p:nvSpPr>
        <p:spPr>
          <a:xfrm>
            <a:off x="2105025" y="2418109"/>
            <a:ext cx="674100" cy="212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6"/>
          <p:cNvSpPr txBox="1">
            <a:spLocks noGrp="1"/>
          </p:cNvSpPr>
          <p:nvPr>
            <p:ph type="subTitle" idx="1"/>
          </p:nvPr>
        </p:nvSpPr>
        <p:spPr>
          <a:xfrm>
            <a:off x="1535550" y="3190275"/>
            <a:ext cx="6072900" cy="7950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1800" b="1"/>
              <a:t>Highest Accuracy</a:t>
            </a:r>
            <a:r>
              <a:rPr lang="en" sz="1800"/>
              <a:t> + </a:t>
            </a:r>
            <a:r>
              <a:rPr lang="en" sz="1800" b="1"/>
              <a:t>Relatively High Precision &amp; Recall</a:t>
            </a:r>
            <a:endParaRPr sz="1800" b="1"/>
          </a:p>
          <a:p>
            <a:pPr marL="0" lvl="0" indent="0" algn="ctr" rtl="0">
              <a:spcBef>
                <a:spcPts val="0"/>
              </a:spcBef>
              <a:spcAft>
                <a:spcPts val="0"/>
              </a:spcAft>
              <a:buNone/>
            </a:pPr>
            <a:endParaRPr sz="1800" b="1"/>
          </a:p>
          <a:p>
            <a:pPr marL="0" lvl="0" indent="0" algn="ctr" rtl="0">
              <a:spcBef>
                <a:spcPts val="0"/>
              </a:spcBef>
              <a:spcAft>
                <a:spcPts val="0"/>
              </a:spcAft>
              <a:buNone/>
            </a:pPr>
            <a:endParaRPr sz="1800" b="1"/>
          </a:p>
          <a:p>
            <a:pPr marL="0" lvl="0" indent="0" algn="ctr" rtl="0">
              <a:spcBef>
                <a:spcPts val="0"/>
              </a:spcBef>
              <a:spcAft>
                <a:spcPts val="0"/>
              </a:spcAft>
              <a:buNone/>
            </a:pPr>
            <a:r>
              <a:rPr lang="en" sz="1800" b="1"/>
              <a:t>Random Forest → Optimal Model</a:t>
            </a:r>
            <a:endParaRPr sz="1800"/>
          </a:p>
        </p:txBody>
      </p:sp>
      <p:pic>
        <p:nvPicPr>
          <p:cNvPr id="831" name="Google Shape;831;p66"/>
          <p:cNvPicPr preferRelativeResize="0"/>
          <p:nvPr/>
        </p:nvPicPr>
        <p:blipFill>
          <a:blip r:embed="rId4">
            <a:alphaModFix/>
          </a:blip>
          <a:stretch>
            <a:fillRect/>
          </a:stretch>
        </p:blipFill>
        <p:spPr>
          <a:xfrm>
            <a:off x="1676400" y="3372375"/>
            <a:ext cx="5810251" cy="278400"/>
          </a:xfrm>
          <a:prstGeom prst="rect">
            <a:avLst/>
          </a:prstGeom>
          <a:noFill/>
          <a:ln>
            <a:noFill/>
          </a:ln>
        </p:spPr>
      </p:pic>
      <p:sp>
        <p:nvSpPr>
          <p:cNvPr id="832" name="Google Shape;832;p66"/>
          <p:cNvSpPr txBox="1">
            <a:spLocks noGrp="1"/>
          </p:cNvSpPr>
          <p:nvPr>
            <p:ph type="subTitle" idx="1"/>
          </p:nvPr>
        </p:nvSpPr>
        <p:spPr>
          <a:xfrm>
            <a:off x="1350088" y="4265500"/>
            <a:ext cx="6193800" cy="7950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b="1"/>
              <a:t>Not further tuned</a:t>
            </a:r>
            <a:r>
              <a:rPr lang="en"/>
              <a:t> to reduce false negative rate as the </a:t>
            </a:r>
            <a:r>
              <a:rPr lang="en" b="1"/>
              <a:t>second</a:t>
            </a:r>
            <a:r>
              <a:rPr lang="en"/>
              <a:t> </a:t>
            </a:r>
            <a:r>
              <a:rPr lang="en" b="1"/>
              <a:t>layer overall accuracy is the most important</a:t>
            </a:r>
            <a:r>
              <a:rPr lang="en"/>
              <a:t>, determining actions to be taken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67"/>
          <p:cNvSpPr txBox="1">
            <a:spLocks noGrp="1"/>
          </p:cNvSpPr>
          <p:nvPr>
            <p:ph type="subTitle" idx="1"/>
          </p:nvPr>
        </p:nvSpPr>
        <p:spPr>
          <a:xfrm>
            <a:off x="494975" y="1304250"/>
            <a:ext cx="8148900" cy="762600"/>
          </a:xfrm>
          <a:prstGeom prst="rect">
            <a:avLst/>
          </a:prstGeom>
        </p:spPr>
        <p:txBody>
          <a:bodyPr spcFirstLastPara="1" wrap="square" lIns="91425" tIns="0" rIns="91425" bIns="91425" anchor="ctr" anchorCtr="0">
            <a:noAutofit/>
          </a:bodyPr>
          <a:lstStyle/>
          <a:p>
            <a:pPr marL="457200" lvl="0" indent="-355600" algn="just" rtl="0">
              <a:spcBef>
                <a:spcPts val="0"/>
              </a:spcBef>
              <a:spcAft>
                <a:spcPts val="0"/>
              </a:spcAft>
              <a:buSzPts val="2000"/>
              <a:buChar char="●"/>
            </a:pPr>
            <a:r>
              <a:rPr lang="en" sz="1800" b="1"/>
              <a:t>Combination </a:t>
            </a:r>
            <a:r>
              <a:rPr lang="en" sz="1800"/>
              <a:t>of</a:t>
            </a:r>
            <a:r>
              <a:rPr lang="en" sz="1800" b="1"/>
              <a:t> </a:t>
            </a:r>
            <a:r>
              <a:rPr lang="en" sz="1800"/>
              <a:t>both</a:t>
            </a:r>
            <a:r>
              <a:rPr lang="en" sz="1800" b="1"/>
              <a:t> Neural Network</a:t>
            </a:r>
            <a:r>
              <a:rPr lang="en" sz="1800"/>
              <a:t> and </a:t>
            </a:r>
            <a:r>
              <a:rPr lang="en" sz="1800" b="1"/>
              <a:t>Random Forest</a:t>
            </a:r>
            <a:r>
              <a:rPr lang="en" sz="1800"/>
              <a:t> models are </a:t>
            </a:r>
            <a:r>
              <a:rPr lang="en" sz="1800" b="1"/>
              <a:t>viable</a:t>
            </a:r>
            <a:r>
              <a:rPr lang="en" sz="1800"/>
              <a:t> in predicting whether a URL is malicious</a:t>
            </a:r>
            <a:endParaRPr sz="1800"/>
          </a:p>
        </p:txBody>
      </p:sp>
      <p:sp>
        <p:nvSpPr>
          <p:cNvPr id="838" name="Google Shape;838;p67"/>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of Models</a:t>
            </a:r>
            <a:endParaRPr/>
          </a:p>
        </p:txBody>
      </p:sp>
      <p:cxnSp>
        <p:nvCxnSpPr>
          <p:cNvPr id="839" name="Google Shape;839;p67">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840" name="Google Shape;840;p67">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grpSp>
        <p:nvGrpSpPr>
          <p:cNvPr id="841" name="Google Shape;841;p67"/>
          <p:cNvGrpSpPr/>
          <p:nvPr/>
        </p:nvGrpSpPr>
        <p:grpSpPr>
          <a:xfrm>
            <a:off x="232766" y="3960700"/>
            <a:ext cx="1009500" cy="965850"/>
            <a:chOff x="7430391" y="3491750"/>
            <a:chExt cx="1009500" cy="965850"/>
          </a:xfrm>
        </p:grpSpPr>
        <p:sp>
          <p:nvSpPr>
            <p:cNvPr id="842" name="Google Shape;842;p67"/>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843" name="Google Shape;843;p67"/>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844" name="Google Shape;844;p67"/>
          <p:cNvSpPr txBox="1">
            <a:spLocks noGrp="1"/>
          </p:cNvSpPr>
          <p:nvPr>
            <p:ph type="title" idx="2"/>
          </p:nvPr>
        </p:nvSpPr>
        <p:spPr>
          <a:xfrm>
            <a:off x="7620725" y="4658475"/>
            <a:ext cx="1350600" cy="278400"/>
          </a:xfrm>
          <a:prstGeom prst="rect">
            <a:avLst/>
          </a:prstGeom>
          <a:solidFill>
            <a:schemeClr val="lt1"/>
          </a:solidFill>
        </p:spPr>
        <p:txBody>
          <a:bodyPr spcFirstLastPara="1" wrap="square" lIns="91425" tIns="0" rIns="91425" bIns="0" anchor="b" anchorCtr="0">
            <a:noAutofit/>
          </a:bodyPr>
          <a:lstStyle/>
          <a:p>
            <a:pPr marL="0" lvl="0" indent="0" algn="ctr" rtl="0">
              <a:spcBef>
                <a:spcPts val="0"/>
              </a:spcBef>
              <a:spcAft>
                <a:spcPts val="0"/>
              </a:spcAft>
              <a:buNone/>
            </a:pPr>
            <a:r>
              <a:rPr lang="en"/>
              <a:t>Tai Jia An</a:t>
            </a:r>
            <a:endParaRPr/>
          </a:p>
        </p:txBody>
      </p:sp>
      <p:sp>
        <p:nvSpPr>
          <p:cNvPr id="845" name="Google Shape;845;p67"/>
          <p:cNvSpPr txBox="1"/>
          <p:nvPr/>
        </p:nvSpPr>
        <p:spPr>
          <a:xfrm>
            <a:off x="552375" y="2307613"/>
            <a:ext cx="3505200" cy="14160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 sz="1600" b="1">
                <a:solidFill>
                  <a:schemeClr val="dk1"/>
                </a:solidFill>
                <a:latin typeface="Josefin Sans"/>
                <a:ea typeface="Josefin Sans"/>
                <a:cs typeface="Josefin Sans"/>
                <a:sym typeface="Josefin Sans"/>
              </a:rPr>
              <a:t>Neural Network Model in the First Layer </a:t>
            </a:r>
            <a:endParaRPr sz="1600" b="1">
              <a:solidFill>
                <a:schemeClr val="dk1"/>
              </a:solidFill>
              <a:latin typeface="Josefin Sans"/>
              <a:ea typeface="Josefin Sans"/>
              <a:cs typeface="Josefin Sans"/>
              <a:sym typeface="Josefin Sans"/>
            </a:endParaRPr>
          </a:p>
          <a:p>
            <a:pPr marL="0" lvl="0" indent="0" algn="ctr" rtl="0">
              <a:spcBef>
                <a:spcPts val="0"/>
              </a:spcBef>
              <a:spcAft>
                <a:spcPts val="0"/>
              </a:spcAft>
              <a:buNone/>
            </a:pPr>
            <a:endParaRPr sz="1600">
              <a:solidFill>
                <a:schemeClr val="dk1"/>
              </a:solidFill>
              <a:latin typeface="Josefin Sans"/>
              <a:ea typeface="Josefin Sans"/>
              <a:cs typeface="Josefin Sans"/>
              <a:sym typeface="Josefin Sans"/>
            </a:endParaRPr>
          </a:p>
          <a:p>
            <a:pPr marL="0" lvl="0" indent="0" algn="ctr" rtl="0">
              <a:spcBef>
                <a:spcPts val="0"/>
              </a:spcBef>
              <a:spcAft>
                <a:spcPts val="0"/>
              </a:spcAft>
              <a:buNone/>
            </a:pPr>
            <a:r>
              <a:rPr lang="en" sz="1600">
                <a:solidFill>
                  <a:schemeClr val="dk1"/>
                </a:solidFill>
                <a:latin typeface="Josefin Sans"/>
                <a:ea typeface="Josefin Sans"/>
                <a:cs typeface="Josefin Sans"/>
                <a:sym typeface="Josefin Sans"/>
              </a:rPr>
              <a:t>Low false negative rate of only 3.8% with a decreased cut-off threshold</a:t>
            </a:r>
            <a:endParaRPr sz="1600"/>
          </a:p>
        </p:txBody>
      </p:sp>
      <p:pic>
        <p:nvPicPr>
          <p:cNvPr id="846" name="Google Shape;846;p67"/>
          <p:cNvPicPr preferRelativeResize="0"/>
          <p:nvPr/>
        </p:nvPicPr>
        <p:blipFill>
          <a:blip r:embed="rId4">
            <a:alphaModFix/>
          </a:blip>
          <a:stretch>
            <a:fillRect/>
          </a:stretch>
        </p:blipFill>
        <p:spPr>
          <a:xfrm>
            <a:off x="2085357" y="3783713"/>
            <a:ext cx="572742" cy="572700"/>
          </a:xfrm>
          <a:prstGeom prst="rect">
            <a:avLst/>
          </a:prstGeom>
          <a:noFill/>
          <a:ln>
            <a:noFill/>
          </a:ln>
        </p:spPr>
      </p:pic>
      <p:pic>
        <p:nvPicPr>
          <p:cNvPr id="847" name="Google Shape;847;p67"/>
          <p:cNvPicPr preferRelativeResize="0"/>
          <p:nvPr/>
        </p:nvPicPr>
        <p:blipFill rotWithShape="1">
          <a:blip r:embed="rId5">
            <a:alphaModFix/>
          </a:blip>
          <a:srcRect t="13476" b="14534"/>
          <a:stretch/>
        </p:blipFill>
        <p:spPr>
          <a:xfrm>
            <a:off x="6147425" y="3722413"/>
            <a:ext cx="1287800" cy="695324"/>
          </a:xfrm>
          <a:prstGeom prst="rect">
            <a:avLst/>
          </a:prstGeom>
          <a:noFill/>
          <a:ln>
            <a:noFill/>
          </a:ln>
        </p:spPr>
      </p:pic>
      <p:sp>
        <p:nvSpPr>
          <p:cNvPr id="848" name="Google Shape;848;p67"/>
          <p:cNvSpPr txBox="1"/>
          <p:nvPr/>
        </p:nvSpPr>
        <p:spPr>
          <a:xfrm>
            <a:off x="4991025" y="2307613"/>
            <a:ext cx="3600600" cy="14160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 sz="1600" b="1">
                <a:solidFill>
                  <a:schemeClr val="dk1"/>
                </a:solidFill>
                <a:latin typeface="Josefin Sans"/>
                <a:ea typeface="Josefin Sans"/>
                <a:cs typeface="Josefin Sans"/>
                <a:sym typeface="Josefin Sans"/>
              </a:rPr>
              <a:t>Random Forest Model in the Second Layer </a:t>
            </a:r>
            <a:endParaRPr sz="1600" b="1">
              <a:solidFill>
                <a:schemeClr val="dk1"/>
              </a:solidFill>
              <a:latin typeface="Josefin Sans"/>
              <a:ea typeface="Josefin Sans"/>
              <a:cs typeface="Josefin Sans"/>
              <a:sym typeface="Josefin Sans"/>
            </a:endParaRPr>
          </a:p>
          <a:p>
            <a:pPr marL="0" lvl="0" indent="0" algn="ctr" rtl="0">
              <a:spcBef>
                <a:spcPts val="0"/>
              </a:spcBef>
              <a:spcAft>
                <a:spcPts val="0"/>
              </a:spcAft>
              <a:buNone/>
            </a:pPr>
            <a:endParaRPr sz="1600">
              <a:solidFill>
                <a:schemeClr val="dk1"/>
              </a:solidFill>
              <a:latin typeface="Josefin Sans"/>
              <a:ea typeface="Josefin Sans"/>
              <a:cs typeface="Josefin Sans"/>
              <a:sym typeface="Josefin Sans"/>
            </a:endParaRPr>
          </a:p>
          <a:p>
            <a:pPr marL="0" lvl="0" indent="0" algn="ctr" rtl="0">
              <a:spcBef>
                <a:spcPts val="0"/>
              </a:spcBef>
              <a:spcAft>
                <a:spcPts val="0"/>
              </a:spcAft>
              <a:buNone/>
            </a:pPr>
            <a:r>
              <a:rPr lang="en" sz="1600">
                <a:latin typeface="Josefin Sans"/>
                <a:ea typeface="Josefin Sans"/>
                <a:cs typeface="Josefin Sans"/>
                <a:sym typeface="Josefin Sans"/>
              </a:rPr>
              <a:t>High accuracy of 91.8% &amp; low false negative rate of only 5.7%</a:t>
            </a:r>
            <a:endParaRPr sz="1600">
              <a:latin typeface="Josefin Sans"/>
              <a:ea typeface="Josefin Sans"/>
              <a:cs typeface="Josefin Sans"/>
              <a:sym typeface="Josefin Sans"/>
            </a:endParaRPr>
          </a:p>
        </p:txBody>
      </p:sp>
      <p:sp>
        <p:nvSpPr>
          <p:cNvPr id="849" name="Google Shape;849;p67"/>
          <p:cNvSpPr/>
          <p:nvPr/>
        </p:nvSpPr>
        <p:spPr>
          <a:xfrm>
            <a:off x="4257600" y="2463825"/>
            <a:ext cx="628800" cy="387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7"/>
          <p:cNvSpPr/>
          <p:nvPr/>
        </p:nvSpPr>
        <p:spPr>
          <a:xfrm>
            <a:off x="4257600" y="3876425"/>
            <a:ext cx="628800" cy="387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1" name="Google Shape;851;p67"/>
          <p:cNvCxnSpPr/>
          <p:nvPr/>
        </p:nvCxnSpPr>
        <p:spPr>
          <a:xfrm>
            <a:off x="324900" y="2122313"/>
            <a:ext cx="8494200" cy="1950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68"/>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Insights</a:t>
            </a:r>
            <a:endParaRPr/>
          </a:p>
        </p:txBody>
      </p:sp>
      <p:cxnSp>
        <p:nvCxnSpPr>
          <p:cNvPr id="857" name="Google Shape;857;p68">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858" name="Google Shape;858;p68">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
        <p:nvSpPr>
          <p:cNvPr id="859" name="Google Shape;859;p68"/>
          <p:cNvSpPr txBox="1">
            <a:spLocks noGrp="1"/>
          </p:cNvSpPr>
          <p:nvPr>
            <p:ph type="title" idx="2"/>
          </p:nvPr>
        </p:nvSpPr>
        <p:spPr>
          <a:xfrm>
            <a:off x="7620725" y="4658475"/>
            <a:ext cx="1350600" cy="278400"/>
          </a:xfrm>
          <a:prstGeom prst="rect">
            <a:avLst/>
          </a:prstGeom>
          <a:solidFill>
            <a:schemeClr val="lt1"/>
          </a:solidFill>
        </p:spPr>
        <p:txBody>
          <a:bodyPr spcFirstLastPara="1" wrap="square" lIns="91425" tIns="0" rIns="91425" bIns="0" anchor="b" anchorCtr="0">
            <a:noAutofit/>
          </a:bodyPr>
          <a:lstStyle/>
          <a:p>
            <a:pPr marL="0" lvl="0" indent="0" algn="ctr" rtl="0">
              <a:spcBef>
                <a:spcPts val="0"/>
              </a:spcBef>
              <a:spcAft>
                <a:spcPts val="0"/>
              </a:spcAft>
              <a:buNone/>
            </a:pPr>
            <a:r>
              <a:rPr lang="en"/>
              <a:t>Tai Jia An</a:t>
            </a:r>
            <a:endParaRPr/>
          </a:p>
        </p:txBody>
      </p:sp>
      <p:sp>
        <p:nvSpPr>
          <p:cNvPr id="860" name="Google Shape;860;p68"/>
          <p:cNvSpPr txBox="1">
            <a:spLocks noGrp="1"/>
          </p:cNvSpPr>
          <p:nvPr>
            <p:ph type="subTitle" idx="1"/>
          </p:nvPr>
        </p:nvSpPr>
        <p:spPr>
          <a:xfrm>
            <a:off x="1112100" y="1457925"/>
            <a:ext cx="7679400" cy="762600"/>
          </a:xfrm>
          <a:prstGeom prst="rect">
            <a:avLst/>
          </a:prstGeom>
        </p:spPr>
        <p:txBody>
          <a:bodyPr spcFirstLastPara="1" wrap="square" lIns="91425" tIns="0" rIns="91425" bIns="91425" anchor="ctr" anchorCtr="0">
            <a:noAutofit/>
          </a:bodyPr>
          <a:lstStyle/>
          <a:p>
            <a:pPr marL="457200" lvl="0" indent="-330200" algn="l" rtl="0">
              <a:spcBef>
                <a:spcPts val="0"/>
              </a:spcBef>
              <a:spcAft>
                <a:spcPts val="0"/>
              </a:spcAft>
              <a:buSzPts val="1600"/>
              <a:buChar char="●"/>
            </a:pPr>
            <a:r>
              <a:rPr lang="en" sz="1600" b="1"/>
              <a:t>SSLfinal_State</a:t>
            </a:r>
            <a:r>
              <a:rPr lang="en" sz="1600"/>
              <a:t> has the </a:t>
            </a:r>
            <a:r>
              <a:rPr lang="en" sz="1600" b="1"/>
              <a:t>most significant relationship</a:t>
            </a:r>
            <a:r>
              <a:rPr lang="en" sz="1600"/>
              <a:t> with URL malignancy</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Whether the website is </a:t>
            </a:r>
            <a:r>
              <a:rPr lang="en" sz="1600" b="1"/>
              <a:t>secured</a:t>
            </a:r>
            <a:r>
              <a:rPr lang="en" sz="1600"/>
              <a:t> and comes with </a:t>
            </a:r>
            <a:r>
              <a:rPr lang="en" sz="1600" b="1"/>
              <a:t>trusted certificates</a:t>
            </a:r>
            <a:endParaRPr sz="1600"/>
          </a:p>
        </p:txBody>
      </p:sp>
      <p:pic>
        <p:nvPicPr>
          <p:cNvPr id="861" name="Google Shape;861;p68"/>
          <p:cNvPicPr preferRelativeResize="0"/>
          <p:nvPr/>
        </p:nvPicPr>
        <p:blipFill>
          <a:blip r:embed="rId3">
            <a:alphaModFix/>
          </a:blip>
          <a:stretch>
            <a:fillRect/>
          </a:stretch>
        </p:blipFill>
        <p:spPr>
          <a:xfrm>
            <a:off x="404450" y="1506150"/>
            <a:ext cx="666150" cy="666150"/>
          </a:xfrm>
          <a:prstGeom prst="rect">
            <a:avLst/>
          </a:prstGeom>
          <a:noFill/>
          <a:ln>
            <a:noFill/>
          </a:ln>
        </p:spPr>
      </p:pic>
      <p:grpSp>
        <p:nvGrpSpPr>
          <p:cNvPr id="862" name="Google Shape;862;p68"/>
          <p:cNvGrpSpPr/>
          <p:nvPr/>
        </p:nvGrpSpPr>
        <p:grpSpPr>
          <a:xfrm>
            <a:off x="232766" y="3960700"/>
            <a:ext cx="1009500" cy="965850"/>
            <a:chOff x="7430391" y="3491750"/>
            <a:chExt cx="1009500" cy="965850"/>
          </a:xfrm>
        </p:grpSpPr>
        <p:sp>
          <p:nvSpPr>
            <p:cNvPr id="863" name="Google Shape;863;p68"/>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864" name="Google Shape;864;p68"/>
            <p:cNvPicPr preferRelativeResize="0"/>
            <p:nvPr/>
          </p:nvPicPr>
          <p:blipFill rotWithShape="1">
            <a:blip r:embed="rId4">
              <a:alphaModFix/>
            </a:blip>
            <a:srcRect l="23331" t="19663" r="22748" b="20589"/>
            <a:stretch/>
          </p:blipFill>
          <p:spPr>
            <a:xfrm>
              <a:off x="7669212" y="3491750"/>
              <a:ext cx="531875" cy="589350"/>
            </a:xfrm>
            <a:prstGeom prst="rect">
              <a:avLst/>
            </a:prstGeom>
            <a:noFill/>
            <a:ln>
              <a:noFill/>
            </a:ln>
          </p:spPr>
        </p:pic>
      </p:grpSp>
      <p:pic>
        <p:nvPicPr>
          <p:cNvPr id="865" name="Google Shape;865;p68"/>
          <p:cNvPicPr preferRelativeResize="0"/>
          <p:nvPr/>
        </p:nvPicPr>
        <p:blipFill>
          <a:blip r:embed="rId5">
            <a:alphaModFix/>
          </a:blip>
          <a:stretch>
            <a:fillRect/>
          </a:stretch>
        </p:blipFill>
        <p:spPr>
          <a:xfrm>
            <a:off x="3036076" y="2419350"/>
            <a:ext cx="3071838" cy="25371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69"/>
          <p:cNvSpPr txBox="1">
            <a:spLocks noGrp="1"/>
          </p:cNvSpPr>
          <p:nvPr>
            <p:ph type="title"/>
          </p:nvPr>
        </p:nvSpPr>
        <p:spPr>
          <a:xfrm>
            <a:off x="904150" y="2964200"/>
            <a:ext cx="5151600" cy="94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800">
                <a:solidFill>
                  <a:schemeClr val="dk1"/>
                </a:solidFill>
              </a:rPr>
              <a:t>Recommendation &amp; Dashboard</a:t>
            </a:r>
            <a:endParaRPr sz="3800">
              <a:solidFill>
                <a:schemeClr val="dk1"/>
              </a:solidFill>
            </a:endParaRPr>
          </a:p>
        </p:txBody>
      </p:sp>
      <p:cxnSp>
        <p:nvCxnSpPr>
          <p:cNvPr id="871" name="Google Shape;871;p69">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872" name="Google Shape;872;p69">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pic>
        <p:nvPicPr>
          <p:cNvPr id="873" name="Google Shape;873;p69"/>
          <p:cNvPicPr preferRelativeResize="0"/>
          <p:nvPr/>
        </p:nvPicPr>
        <p:blipFill>
          <a:blip r:embed="rId3">
            <a:alphaModFix/>
          </a:blip>
          <a:stretch>
            <a:fillRect/>
          </a:stretch>
        </p:blipFill>
        <p:spPr>
          <a:xfrm>
            <a:off x="5970325" y="1275075"/>
            <a:ext cx="2935826" cy="2935826"/>
          </a:xfrm>
          <a:prstGeom prst="rect">
            <a:avLst/>
          </a:prstGeom>
          <a:noFill/>
          <a:ln>
            <a:noFill/>
          </a:ln>
        </p:spPr>
      </p:pic>
      <p:sp>
        <p:nvSpPr>
          <p:cNvPr id="874" name="Google Shape;874;p69"/>
          <p:cNvSpPr txBox="1">
            <a:spLocks noGrp="1"/>
          </p:cNvSpPr>
          <p:nvPr>
            <p:ph type="title" idx="4294967295"/>
          </p:nvPr>
        </p:nvSpPr>
        <p:spPr>
          <a:xfrm>
            <a:off x="904151" y="1564900"/>
            <a:ext cx="1724100" cy="841800"/>
          </a:xfrm>
          <a:prstGeom prst="rect">
            <a:avLst/>
          </a:prstGeom>
        </p:spPr>
        <p:txBody>
          <a:bodyPr spcFirstLastPara="1" wrap="square" lIns="91425" tIns="79200" rIns="91425" bIns="91425" anchor="t" anchorCtr="0">
            <a:noAutofit/>
          </a:bodyPr>
          <a:lstStyle/>
          <a:p>
            <a:pPr marL="0" lvl="0" indent="0" algn="l" rtl="0">
              <a:spcBef>
                <a:spcPts val="0"/>
              </a:spcBef>
              <a:spcAft>
                <a:spcPts val="0"/>
              </a:spcAft>
              <a:buNone/>
            </a:pPr>
            <a:r>
              <a:rPr lang="en" sz="6000">
                <a:solidFill>
                  <a:schemeClr val="accent1"/>
                </a:solidFill>
              </a:rPr>
              <a:t>04</a:t>
            </a:r>
            <a:endParaRPr sz="6000">
              <a:solidFill>
                <a:schemeClr val="accent1"/>
              </a:solidFill>
            </a:endParaRPr>
          </a:p>
        </p:txBody>
      </p:sp>
      <p:sp>
        <p:nvSpPr>
          <p:cNvPr id="875" name="Google Shape;875;p69"/>
          <p:cNvSpPr/>
          <p:nvPr/>
        </p:nvSpPr>
        <p:spPr>
          <a:xfrm>
            <a:off x="8555575" y="4641550"/>
            <a:ext cx="465300" cy="27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70"/>
          <p:cNvSpPr/>
          <p:nvPr/>
        </p:nvSpPr>
        <p:spPr>
          <a:xfrm>
            <a:off x="4833663" y="1708475"/>
            <a:ext cx="3068100" cy="2055300"/>
          </a:xfrm>
          <a:prstGeom prst="rect">
            <a:avLst/>
          </a:prstGeom>
          <a:solidFill>
            <a:srgbClr val="F7E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0"/>
          <p:cNvSpPr/>
          <p:nvPr/>
        </p:nvSpPr>
        <p:spPr>
          <a:xfrm>
            <a:off x="1242238" y="1708475"/>
            <a:ext cx="3068100" cy="2055300"/>
          </a:xfrm>
          <a:prstGeom prst="rect">
            <a:avLst/>
          </a:prstGeom>
          <a:solidFill>
            <a:srgbClr val="F7E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0"/>
          <p:cNvSpPr txBox="1">
            <a:spLocks noGrp="1"/>
          </p:cNvSpPr>
          <p:nvPr>
            <p:ph type="title" idx="8"/>
          </p:nvPr>
        </p:nvSpPr>
        <p:spPr>
          <a:xfrm>
            <a:off x="1470900" y="476534"/>
            <a:ext cx="620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Proposed Solution</a:t>
            </a:r>
            <a:endParaRPr/>
          </a:p>
        </p:txBody>
      </p:sp>
      <p:sp>
        <p:nvSpPr>
          <p:cNvPr id="883" name="Google Shape;883;p70"/>
          <p:cNvSpPr txBox="1">
            <a:spLocks noGrp="1"/>
          </p:cNvSpPr>
          <p:nvPr>
            <p:ph type="subTitle" idx="1"/>
          </p:nvPr>
        </p:nvSpPr>
        <p:spPr>
          <a:xfrm>
            <a:off x="2327638" y="2077375"/>
            <a:ext cx="1812300" cy="12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Auto User Suspension and Warning</a:t>
            </a:r>
            <a:endParaRPr sz="2000"/>
          </a:p>
        </p:txBody>
      </p:sp>
      <p:sp>
        <p:nvSpPr>
          <p:cNvPr id="884" name="Google Shape;884;p70"/>
          <p:cNvSpPr txBox="1">
            <a:spLocks noGrp="1"/>
          </p:cNvSpPr>
          <p:nvPr>
            <p:ph type="subTitle" idx="2"/>
          </p:nvPr>
        </p:nvSpPr>
        <p:spPr>
          <a:xfrm>
            <a:off x="5993089" y="2077375"/>
            <a:ext cx="1757100" cy="12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000"/>
              <a:t>Admin Dashboard</a:t>
            </a:r>
            <a:endParaRPr sz="2000"/>
          </a:p>
        </p:txBody>
      </p:sp>
      <p:cxnSp>
        <p:nvCxnSpPr>
          <p:cNvPr id="885" name="Google Shape;885;p70">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886" name="Google Shape;886;p70">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grpSp>
        <p:nvGrpSpPr>
          <p:cNvPr id="887" name="Google Shape;887;p70"/>
          <p:cNvGrpSpPr/>
          <p:nvPr/>
        </p:nvGrpSpPr>
        <p:grpSpPr>
          <a:xfrm>
            <a:off x="232766" y="3960700"/>
            <a:ext cx="1009500" cy="965850"/>
            <a:chOff x="7430391" y="3491750"/>
            <a:chExt cx="1009500" cy="965850"/>
          </a:xfrm>
        </p:grpSpPr>
        <p:sp>
          <p:nvSpPr>
            <p:cNvPr id="888" name="Google Shape;888;p70"/>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889" name="Google Shape;889;p70"/>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890" name="Google Shape;890;p70"/>
          <p:cNvSpPr txBox="1">
            <a:spLocks noGrp="1"/>
          </p:cNvSpPr>
          <p:nvPr>
            <p:ph type="title" idx="7"/>
          </p:nvPr>
        </p:nvSpPr>
        <p:spPr>
          <a:xfrm>
            <a:off x="7581900" y="4658475"/>
            <a:ext cx="1389300" cy="278400"/>
          </a:xfrm>
          <a:prstGeom prst="rect">
            <a:avLst/>
          </a:prstGeom>
          <a:solidFill>
            <a:schemeClr val="lt1"/>
          </a:solidFill>
        </p:spPr>
        <p:txBody>
          <a:bodyPr spcFirstLastPara="1" wrap="square" lIns="91425" tIns="0" rIns="91425" bIns="0" anchor="b" anchorCtr="0">
            <a:noAutofit/>
          </a:bodyPr>
          <a:lstStyle/>
          <a:p>
            <a:pPr marL="0" lvl="0" indent="0" algn="l" rtl="0">
              <a:spcBef>
                <a:spcPts val="0"/>
              </a:spcBef>
              <a:spcAft>
                <a:spcPts val="0"/>
              </a:spcAft>
              <a:buNone/>
            </a:pPr>
            <a:r>
              <a:rPr lang="en"/>
              <a:t>Phoebe</a:t>
            </a:r>
            <a:endParaRPr/>
          </a:p>
        </p:txBody>
      </p:sp>
      <p:pic>
        <p:nvPicPr>
          <p:cNvPr id="891" name="Google Shape;891;p70"/>
          <p:cNvPicPr preferRelativeResize="0"/>
          <p:nvPr/>
        </p:nvPicPr>
        <p:blipFill>
          <a:blip r:embed="rId4">
            <a:alphaModFix/>
          </a:blip>
          <a:stretch>
            <a:fillRect/>
          </a:stretch>
        </p:blipFill>
        <p:spPr>
          <a:xfrm>
            <a:off x="5262188" y="2327975"/>
            <a:ext cx="730900" cy="730900"/>
          </a:xfrm>
          <a:prstGeom prst="rect">
            <a:avLst/>
          </a:prstGeom>
          <a:noFill/>
          <a:ln>
            <a:noFill/>
          </a:ln>
        </p:spPr>
      </p:pic>
      <p:pic>
        <p:nvPicPr>
          <p:cNvPr id="892" name="Google Shape;892;p70"/>
          <p:cNvPicPr preferRelativeResize="0"/>
          <p:nvPr/>
        </p:nvPicPr>
        <p:blipFill>
          <a:blip r:embed="rId5">
            <a:alphaModFix/>
          </a:blip>
          <a:stretch>
            <a:fillRect/>
          </a:stretch>
        </p:blipFill>
        <p:spPr>
          <a:xfrm>
            <a:off x="1596738" y="2327975"/>
            <a:ext cx="730900" cy="730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4"/>
          <p:cNvSpPr txBox="1">
            <a:spLocks noGrp="1"/>
          </p:cNvSpPr>
          <p:nvPr>
            <p:ph type="subTitle" idx="6"/>
          </p:nvPr>
        </p:nvSpPr>
        <p:spPr>
          <a:xfrm>
            <a:off x="3174025" y="4104975"/>
            <a:ext cx="5140500" cy="329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Lost by victims on Carousell in December 2022 </a:t>
            </a:r>
            <a:r>
              <a:rPr lang="en" b="1"/>
              <a:t>alone</a:t>
            </a:r>
            <a:endParaRPr b="1"/>
          </a:p>
        </p:txBody>
      </p:sp>
      <p:sp>
        <p:nvSpPr>
          <p:cNvPr id="347" name="Google Shape;347;p44"/>
          <p:cNvSpPr txBox="1">
            <a:spLocks noGrp="1"/>
          </p:cNvSpPr>
          <p:nvPr>
            <p:ph type="subTitle" idx="1"/>
          </p:nvPr>
        </p:nvSpPr>
        <p:spPr>
          <a:xfrm>
            <a:off x="3174025" y="1333025"/>
            <a:ext cx="5140500" cy="278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Number of e-commerce scams in Singapore have risen from 1057 cases in 2021 to 2267 cas</a:t>
            </a:r>
            <a:endParaRPr/>
          </a:p>
        </p:txBody>
      </p:sp>
      <p:sp>
        <p:nvSpPr>
          <p:cNvPr id="348" name="Google Shape;348;p44"/>
          <p:cNvSpPr txBox="1">
            <a:spLocks noGrp="1"/>
          </p:cNvSpPr>
          <p:nvPr>
            <p:ph type="title" idx="3"/>
          </p:nvPr>
        </p:nvSpPr>
        <p:spPr>
          <a:xfrm>
            <a:off x="3174025" y="807825"/>
            <a:ext cx="4758000" cy="577800"/>
          </a:xfrm>
          <a:prstGeom prst="rect">
            <a:avLst/>
          </a:prstGeom>
        </p:spPr>
        <p:txBody>
          <a:bodyPr spcFirstLastPara="1" wrap="square" lIns="91425" tIns="0" rIns="91425" bIns="91425" anchor="ctr" anchorCtr="0">
            <a:noAutofit/>
          </a:bodyPr>
          <a:lstStyle/>
          <a:p>
            <a:pPr marL="0" lvl="0" indent="0" algn="l" rtl="0">
              <a:spcBef>
                <a:spcPts val="0"/>
              </a:spcBef>
              <a:spcAft>
                <a:spcPts val="0"/>
              </a:spcAft>
              <a:buNone/>
            </a:pPr>
            <a:r>
              <a:rPr lang="en"/>
              <a:t>114%</a:t>
            </a:r>
            <a:endParaRPr/>
          </a:p>
        </p:txBody>
      </p:sp>
      <p:sp>
        <p:nvSpPr>
          <p:cNvPr id="349" name="Google Shape;349;p44"/>
          <p:cNvSpPr txBox="1">
            <a:spLocks noGrp="1"/>
          </p:cNvSpPr>
          <p:nvPr>
            <p:ph type="subTitle" idx="4"/>
          </p:nvPr>
        </p:nvSpPr>
        <p:spPr>
          <a:xfrm>
            <a:off x="3174025" y="2757025"/>
            <a:ext cx="5140500" cy="278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Nearly 2 in 5 e-commerce scams involve Carousell</a:t>
            </a:r>
            <a:endParaRPr/>
          </a:p>
        </p:txBody>
      </p:sp>
      <p:sp>
        <p:nvSpPr>
          <p:cNvPr id="350" name="Google Shape;350;p44"/>
          <p:cNvSpPr txBox="1">
            <a:spLocks noGrp="1"/>
          </p:cNvSpPr>
          <p:nvPr>
            <p:ph type="title" idx="5"/>
          </p:nvPr>
        </p:nvSpPr>
        <p:spPr>
          <a:xfrm>
            <a:off x="3174025" y="2155775"/>
            <a:ext cx="4758000" cy="577800"/>
          </a:xfrm>
          <a:prstGeom prst="rect">
            <a:avLst/>
          </a:prstGeom>
        </p:spPr>
        <p:txBody>
          <a:bodyPr spcFirstLastPara="1" wrap="square" lIns="91425" tIns="0" rIns="91425" bIns="91425" anchor="ctr" anchorCtr="0">
            <a:noAutofit/>
          </a:bodyPr>
          <a:lstStyle/>
          <a:p>
            <a:pPr marL="0" lvl="0" indent="0" algn="l" rtl="0">
              <a:spcBef>
                <a:spcPts val="0"/>
              </a:spcBef>
              <a:spcAft>
                <a:spcPts val="0"/>
              </a:spcAft>
              <a:buNone/>
            </a:pPr>
            <a:r>
              <a:rPr lang="en"/>
              <a:t>38%</a:t>
            </a:r>
            <a:endParaRPr/>
          </a:p>
        </p:txBody>
      </p:sp>
      <p:sp>
        <p:nvSpPr>
          <p:cNvPr id="351" name="Google Shape;351;p44"/>
          <p:cNvSpPr txBox="1">
            <a:spLocks noGrp="1"/>
          </p:cNvSpPr>
          <p:nvPr>
            <p:ph type="title" idx="7"/>
          </p:nvPr>
        </p:nvSpPr>
        <p:spPr>
          <a:xfrm>
            <a:off x="3174025" y="3503725"/>
            <a:ext cx="4758000" cy="577800"/>
          </a:xfrm>
          <a:prstGeom prst="rect">
            <a:avLst/>
          </a:prstGeom>
        </p:spPr>
        <p:txBody>
          <a:bodyPr spcFirstLastPara="1" wrap="square" lIns="91425" tIns="0" rIns="91425" bIns="91425" anchor="ctr" anchorCtr="0">
            <a:noAutofit/>
          </a:bodyPr>
          <a:lstStyle/>
          <a:p>
            <a:pPr marL="0" lvl="0" indent="0" algn="l" rtl="0">
              <a:spcBef>
                <a:spcPts val="0"/>
              </a:spcBef>
              <a:spcAft>
                <a:spcPts val="0"/>
              </a:spcAft>
              <a:buNone/>
            </a:pPr>
            <a:r>
              <a:rPr lang="en"/>
              <a:t>$1 Million</a:t>
            </a:r>
            <a:endParaRPr/>
          </a:p>
        </p:txBody>
      </p:sp>
      <p:cxnSp>
        <p:nvCxnSpPr>
          <p:cNvPr id="352" name="Google Shape;352;p44"/>
          <p:cNvCxnSpPr/>
          <p:nvPr/>
        </p:nvCxnSpPr>
        <p:spPr>
          <a:xfrm rot="10800000">
            <a:off x="3262025" y="631975"/>
            <a:ext cx="831600" cy="0"/>
          </a:xfrm>
          <a:prstGeom prst="straightConnector1">
            <a:avLst/>
          </a:prstGeom>
          <a:noFill/>
          <a:ln w="76200" cap="flat" cmpd="sng">
            <a:solidFill>
              <a:schemeClr val="accent1"/>
            </a:solidFill>
            <a:prstDash val="solid"/>
            <a:round/>
            <a:headEnd type="none" w="med" len="med"/>
            <a:tailEnd type="none" w="med" len="med"/>
          </a:ln>
        </p:spPr>
      </p:cxnSp>
      <p:cxnSp>
        <p:nvCxnSpPr>
          <p:cNvPr id="353" name="Google Shape;353;p44"/>
          <p:cNvCxnSpPr/>
          <p:nvPr/>
        </p:nvCxnSpPr>
        <p:spPr>
          <a:xfrm rot="10800000">
            <a:off x="3261900" y="1979925"/>
            <a:ext cx="522600" cy="0"/>
          </a:xfrm>
          <a:prstGeom prst="straightConnector1">
            <a:avLst/>
          </a:prstGeom>
          <a:noFill/>
          <a:ln w="76200" cap="flat" cmpd="sng">
            <a:solidFill>
              <a:schemeClr val="accent1"/>
            </a:solidFill>
            <a:prstDash val="solid"/>
            <a:round/>
            <a:headEnd type="none" w="med" len="med"/>
            <a:tailEnd type="none" w="med" len="med"/>
          </a:ln>
        </p:spPr>
      </p:cxnSp>
      <p:cxnSp>
        <p:nvCxnSpPr>
          <p:cNvPr id="354" name="Google Shape;354;p44"/>
          <p:cNvCxnSpPr/>
          <p:nvPr/>
        </p:nvCxnSpPr>
        <p:spPr>
          <a:xfrm rot="10800000">
            <a:off x="3262175" y="3327875"/>
            <a:ext cx="302700" cy="0"/>
          </a:xfrm>
          <a:prstGeom prst="straightConnector1">
            <a:avLst/>
          </a:prstGeom>
          <a:noFill/>
          <a:ln w="76200" cap="flat" cmpd="sng">
            <a:solidFill>
              <a:schemeClr val="accent1"/>
            </a:solidFill>
            <a:prstDash val="solid"/>
            <a:round/>
            <a:headEnd type="none" w="med" len="med"/>
            <a:tailEnd type="none" w="med" len="med"/>
          </a:ln>
        </p:spPr>
      </p:cxnSp>
      <p:sp>
        <p:nvSpPr>
          <p:cNvPr id="355" name="Google Shape;355;p44"/>
          <p:cNvSpPr txBox="1">
            <a:spLocks noGrp="1"/>
          </p:cNvSpPr>
          <p:nvPr>
            <p:ph type="title" idx="4294967295"/>
          </p:nvPr>
        </p:nvSpPr>
        <p:spPr>
          <a:xfrm>
            <a:off x="765725" y="476525"/>
            <a:ext cx="2408400" cy="113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a:t>
            </a:r>
            <a:endParaRPr/>
          </a:p>
        </p:txBody>
      </p:sp>
      <p:cxnSp>
        <p:nvCxnSpPr>
          <p:cNvPr id="356" name="Google Shape;356;p44">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57" name="Google Shape;357;p44">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
        <p:nvSpPr>
          <p:cNvPr id="358" name="Google Shape;358;p44"/>
          <p:cNvSpPr txBox="1">
            <a:spLocks noGrp="1"/>
          </p:cNvSpPr>
          <p:nvPr>
            <p:ph type="title" idx="2"/>
          </p:nvPr>
        </p:nvSpPr>
        <p:spPr>
          <a:xfrm>
            <a:off x="8007325" y="4658475"/>
            <a:ext cx="963900" cy="278400"/>
          </a:xfrm>
          <a:prstGeom prst="rect">
            <a:avLst/>
          </a:prstGeom>
          <a:solidFill>
            <a:schemeClr val="lt1"/>
          </a:solidFill>
        </p:spPr>
        <p:txBody>
          <a:bodyPr spcFirstLastPara="1" wrap="square" lIns="91425" tIns="0" rIns="91425" bIns="0" anchor="b" anchorCtr="0">
            <a:noAutofit/>
          </a:bodyPr>
          <a:lstStyle/>
          <a:p>
            <a:pPr marL="0" lvl="0" indent="0" algn="l" rtl="0">
              <a:spcBef>
                <a:spcPts val="0"/>
              </a:spcBef>
              <a:spcAft>
                <a:spcPts val="0"/>
              </a:spcAft>
              <a:buNone/>
            </a:pPr>
            <a:r>
              <a:rPr lang="en"/>
              <a:t>Syed</a:t>
            </a:r>
            <a:endParaRPr/>
          </a:p>
        </p:txBody>
      </p:sp>
      <p:grpSp>
        <p:nvGrpSpPr>
          <p:cNvPr id="359" name="Google Shape;359;p44"/>
          <p:cNvGrpSpPr/>
          <p:nvPr/>
        </p:nvGrpSpPr>
        <p:grpSpPr>
          <a:xfrm>
            <a:off x="321116" y="3971025"/>
            <a:ext cx="1009500" cy="965850"/>
            <a:chOff x="7430391" y="3491750"/>
            <a:chExt cx="1009500" cy="965850"/>
          </a:xfrm>
        </p:grpSpPr>
        <p:sp>
          <p:nvSpPr>
            <p:cNvPr id="360" name="Google Shape;360;p44"/>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361" name="Google Shape;361;p44"/>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fade">
                                      <p:cBhvr>
                                        <p:cTn id="7" dur="1000"/>
                                        <p:tgtEl>
                                          <p:spTgt spid="348"/>
                                        </p:tgtEl>
                                      </p:cBhvr>
                                    </p:animEffect>
                                  </p:childTnLst>
                                </p:cTn>
                              </p:par>
                              <p:par>
                                <p:cTn id="8" presetID="10" presetClass="entr" presetSubtype="0" fill="hold" nodeType="withEffect">
                                  <p:stCondLst>
                                    <p:cond delay="0"/>
                                  </p:stCondLst>
                                  <p:childTnLst>
                                    <p:set>
                                      <p:cBhvr>
                                        <p:cTn id="9" dur="1" fill="hold">
                                          <p:stCondLst>
                                            <p:cond delay="0"/>
                                          </p:stCondLst>
                                        </p:cTn>
                                        <p:tgtEl>
                                          <p:spTgt spid="352"/>
                                        </p:tgtEl>
                                        <p:attrNameLst>
                                          <p:attrName>style.visibility</p:attrName>
                                        </p:attrNameLst>
                                      </p:cBhvr>
                                      <p:to>
                                        <p:strVal val="visible"/>
                                      </p:to>
                                    </p:set>
                                    <p:animEffect transition="in" filter="fade">
                                      <p:cBhvr>
                                        <p:cTn id="10" dur="1000"/>
                                        <p:tgtEl>
                                          <p:spTgt spid="352"/>
                                        </p:tgtEl>
                                      </p:cBhvr>
                                    </p:animEffect>
                                  </p:childTnLst>
                                </p:cTn>
                              </p:par>
                              <p:par>
                                <p:cTn id="11" presetID="10" presetClass="entr" presetSubtype="0" fill="hold" nodeType="withEffect">
                                  <p:stCondLst>
                                    <p:cond delay="0"/>
                                  </p:stCondLst>
                                  <p:childTnLst>
                                    <p:set>
                                      <p:cBhvr>
                                        <p:cTn id="12" dur="1" fill="hold">
                                          <p:stCondLst>
                                            <p:cond delay="0"/>
                                          </p:stCondLst>
                                        </p:cTn>
                                        <p:tgtEl>
                                          <p:spTgt spid="347"/>
                                        </p:tgtEl>
                                        <p:attrNameLst>
                                          <p:attrName>style.visibility</p:attrName>
                                        </p:attrNameLst>
                                      </p:cBhvr>
                                      <p:to>
                                        <p:strVal val="visible"/>
                                      </p:to>
                                    </p:set>
                                    <p:animEffect transition="in" filter="fade">
                                      <p:cBhvr>
                                        <p:cTn id="13" dur="1000"/>
                                        <p:tgtEl>
                                          <p:spTgt spid="34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0"/>
                                        </p:tgtEl>
                                        <p:attrNameLst>
                                          <p:attrName>style.visibility</p:attrName>
                                        </p:attrNameLst>
                                      </p:cBhvr>
                                      <p:to>
                                        <p:strVal val="visible"/>
                                      </p:to>
                                    </p:set>
                                    <p:animEffect transition="in" filter="fade">
                                      <p:cBhvr>
                                        <p:cTn id="18" dur="1000"/>
                                        <p:tgtEl>
                                          <p:spTgt spid="350"/>
                                        </p:tgtEl>
                                      </p:cBhvr>
                                    </p:animEffect>
                                  </p:childTnLst>
                                </p:cTn>
                              </p:par>
                              <p:par>
                                <p:cTn id="19" presetID="10" presetClass="entr" presetSubtype="0" fill="hold" nodeType="withEffect">
                                  <p:stCondLst>
                                    <p:cond delay="0"/>
                                  </p:stCondLst>
                                  <p:childTnLst>
                                    <p:set>
                                      <p:cBhvr>
                                        <p:cTn id="20" dur="1" fill="hold">
                                          <p:stCondLst>
                                            <p:cond delay="0"/>
                                          </p:stCondLst>
                                        </p:cTn>
                                        <p:tgtEl>
                                          <p:spTgt spid="353"/>
                                        </p:tgtEl>
                                        <p:attrNameLst>
                                          <p:attrName>style.visibility</p:attrName>
                                        </p:attrNameLst>
                                      </p:cBhvr>
                                      <p:to>
                                        <p:strVal val="visible"/>
                                      </p:to>
                                    </p:set>
                                    <p:animEffect transition="in" filter="fade">
                                      <p:cBhvr>
                                        <p:cTn id="21" dur="1000"/>
                                        <p:tgtEl>
                                          <p:spTgt spid="353"/>
                                        </p:tgtEl>
                                      </p:cBhvr>
                                    </p:animEffect>
                                  </p:childTnLst>
                                </p:cTn>
                              </p:par>
                              <p:par>
                                <p:cTn id="22" presetID="10" presetClass="entr" presetSubtype="0" fill="hold" nodeType="withEffect">
                                  <p:stCondLst>
                                    <p:cond delay="0"/>
                                  </p:stCondLst>
                                  <p:childTnLst>
                                    <p:set>
                                      <p:cBhvr>
                                        <p:cTn id="23" dur="1" fill="hold">
                                          <p:stCondLst>
                                            <p:cond delay="0"/>
                                          </p:stCondLst>
                                        </p:cTn>
                                        <p:tgtEl>
                                          <p:spTgt spid="349"/>
                                        </p:tgtEl>
                                        <p:attrNameLst>
                                          <p:attrName>style.visibility</p:attrName>
                                        </p:attrNameLst>
                                      </p:cBhvr>
                                      <p:to>
                                        <p:strVal val="visible"/>
                                      </p:to>
                                    </p:set>
                                    <p:animEffect transition="in" filter="fade">
                                      <p:cBhvr>
                                        <p:cTn id="24" dur="1000"/>
                                        <p:tgtEl>
                                          <p:spTgt spid="34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51"/>
                                        </p:tgtEl>
                                        <p:attrNameLst>
                                          <p:attrName>style.visibility</p:attrName>
                                        </p:attrNameLst>
                                      </p:cBhvr>
                                      <p:to>
                                        <p:strVal val="visible"/>
                                      </p:to>
                                    </p:set>
                                    <p:animEffect transition="in" filter="fade">
                                      <p:cBhvr>
                                        <p:cTn id="29" dur="1000"/>
                                        <p:tgtEl>
                                          <p:spTgt spid="351"/>
                                        </p:tgtEl>
                                      </p:cBhvr>
                                    </p:animEffect>
                                  </p:childTnLst>
                                </p:cTn>
                              </p:par>
                              <p:par>
                                <p:cTn id="30" presetID="10" presetClass="entr" presetSubtype="0" fill="hold" nodeType="withEffect">
                                  <p:stCondLst>
                                    <p:cond delay="0"/>
                                  </p:stCondLst>
                                  <p:childTnLst>
                                    <p:set>
                                      <p:cBhvr>
                                        <p:cTn id="31" dur="1" fill="hold">
                                          <p:stCondLst>
                                            <p:cond delay="0"/>
                                          </p:stCondLst>
                                        </p:cTn>
                                        <p:tgtEl>
                                          <p:spTgt spid="354"/>
                                        </p:tgtEl>
                                        <p:attrNameLst>
                                          <p:attrName>style.visibility</p:attrName>
                                        </p:attrNameLst>
                                      </p:cBhvr>
                                      <p:to>
                                        <p:strVal val="visible"/>
                                      </p:to>
                                    </p:set>
                                    <p:animEffect transition="in" filter="fade">
                                      <p:cBhvr>
                                        <p:cTn id="32" dur="1000"/>
                                        <p:tgtEl>
                                          <p:spTgt spid="354"/>
                                        </p:tgtEl>
                                      </p:cBhvr>
                                    </p:animEffect>
                                  </p:childTnLst>
                                </p:cTn>
                              </p:par>
                              <p:par>
                                <p:cTn id="33" presetID="10" presetClass="entr" presetSubtype="0" fill="hold" nodeType="withEffect">
                                  <p:stCondLst>
                                    <p:cond delay="0"/>
                                  </p:stCondLst>
                                  <p:childTnLst>
                                    <p:set>
                                      <p:cBhvr>
                                        <p:cTn id="34" dur="1" fill="hold">
                                          <p:stCondLst>
                                            <p:cond delay="0"/>
                                          </p:stCondLst>
                                        </p:cTn>
                                        <p:tgtEl>
                                          <p:spTgt spid="346"/>
                                        </p:tgtEl>
                                        <p:attrNameLst>
                                          <p:attrName>style.visibility</p:attrName>
                                        </p:attrNameLst>
                                      </p:cBhvr>
                                      <p:to>
                                        <p:strVal val="visible"/>
                                      </p:to>
                                    </p:set>
                                    <p:animEffect transition="in" filter="fade">
                                      <p:cBhvr>
                                        <p:cTn id="35" dur="10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71"/>
          <p:cNvSpPr txBox="1">
            <a:spLocks noGrp="1"/>
          </p:cNvSpPr>
          <p:nvPr>
            <p:ph type="subTitle" idx="1"/>
          </p:nvPr>
        </p:nvSpPr>
        <p:spPr>
          <a:xfrm>
            <a:off x="713225" y="1575750"/>
            <a:ext cx="3245100" cy="523200"/>
          </a:xfrm>
          <a:prstGeom prst="rect">
            <a:avLst/>
          </a:prstGeom>
          <a:noFill/>
        </p:spPr>
        <p:txBody>
          <a:bodyPr spcFirstLastPara="1" wrap="square" lIns="91425" tIns="0" rIns="91425" bIns="91425" anchor="ctr" anchorCtr="0">
            <a:spAutoFit/>
          </a:bodyPr>
          <a:lstStyle/>
          <a:p>
            <a:pPr marL="0" lvl="0" indent="0" algn="l" rtl="0">
              <a:spcBef>
                <a:spcPts val="0"/>
              </a:spcBef>
              <a:spcAft>
                <a:spcPts val="0"/>
              </a:spcAft>
              <a:buNone/>
            </a:pPr>
            <a:r>
              <a:rPr lang="en"/>
              <a:t>Integrate our model into Carousell’s existing system with minimal changes</a:t>
            </a:r>
            <a:endParaRPr/>
          </a:p>
        </p:txBody>
      </p:sp>
      <p:sp>
        <p:nvSpPr>
          <p:cNvPr id="898" name="Google Shape;898;p71"/>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 User Suspension and Warning</a:t>
            </a:r>
            <a:endParaRPr/>
          </a:p>
        </p:txBody>
      </p:sp>
      <p:cxnSp>
        <p:nvCxnSpPr>
          <p:cNvPr id="899" name="Google Shape;899;p71">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900" name="Google Shape;900;p71">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grpSp>
        <p:nvGrpSpPr>
          <p:cNvPr id="901" name="Google Shape;901;p71"/>
          <p:cNvGrpSpPr/>
          <p:nvPr/>
        </p:nvGrpSpPr>
        <p:grpSpPr>
          <a:xfrm>
            <a:off x="232766" y="3960700"/>
            <a:ext cx="1009500" cy="965850"/>
            <a:chOff x="7430391" y="3491750"/>
            <a:chExt cx="1009500" cy="965850"/>
          </a:xfrm>
        </p:grpSpPr>
        <p:sp>
          <p:nvSpPr>
            <p:cNvPr id="902" name="Google Shape;902;p71"/>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903" name="Google Shape;903;p71"/>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904" name="Google Shape;904;p71"/>
          <p:cNvSpPr txBox="1">
            <a:spLocks noGrp="1"/>
          </p:cNvSpPr>
          <p:nvPr>
            <p:ph type="title" idx="2"/>
          </p:nvPr>
        </p:nvSpPr>
        <p:spPr>
          <a:xfrm>
            <a:off x="7581900" y="4658475"/>
            <a:ext cx="1389300" cy="278400"/>
          </a:xfrm>
          <a:prstGeom prst="rect">
            <a:avLst/>
          </a:prstGeom>
          <a:solidFill>
            <a:schemeClr val="lt1"/>
          </a:solidFill>
        </p:spPr>
        <p:txBody>
          <a:bodyPr spcFirstLastPara="1" wrap="square" lIns="91425" tIns="0" rIns="91425" bIns="0" anchor="b" anchorCtr="0">
            <a:noAutofit/>
          </a:bodyPr>
          <a:lstStyle/>
          <a:p>
            <a:pPr marL="0" lvl="0" indent="0" algn="l" rtl="0">
              <a:spcBef>
                <a:spcPts val="0"/>
              </a:spcBef>
              <a:spcAft>
                <a:spcPts val="0"/>
              </a:spcAft>
              <a:buNone/>
            </a:pPr>
            <a:r>
              <a:rPr lang="en"/>
              <a:t>Phoebe</a:t>
            </a:r>
            <a:endParaRPr/>
          </a:p>
        </p:txBody>
      </p:sp>
      <p:pic>
        <p:nvPicPr>
          <p:cNvPr id="905" name="Google Shape;905;p71"/>
          <p:cNvPicPr preferRelativeResize="0"/>
          <p:nvPr/>
        </p:nvPicPr>
        <p:blipFill>
          <a:blip r:embed="rId4">
            <a:alphaModFix/>
          </a:blip>
          <a:stretch>
            <a:fillRect/>
          </a:stretch>
        </p:blipFill>
        <p:spPr>
          <a:xfrm>
            <a:off x="6857379" y="1567987"/>
            <a:ext cx="1380328" cy="2975015"/>
          </a:xfrm>
          <a:prstGeom prst="rect">
            <a:avLst/>
          </a:prstGeom>
          <a:noFill/>
          <a:ln w="9525" cap="flat" cmpd="sng">
            <a:solidFill>
              <a:schemeClr val="dk1"/>
            </a:solidFill>
            <a:prstDash val="solid"/>
            <a:round/>
            <a:headEnd type="none" w="sm" len="sm"/>
            <a:tailEnd type="none" w="sm" len="sm"/>
          </a:ln>
        </p:spPr>
      </p:pic>
      <p:pic>
        <p:nvPicPr>
          <p:cNvPr id="906" name="Google Shape;906;p71"/>
          <p:cNvPicPr preferRelativeResize="0"/>
          <p:nvPr/>
        </p:nvPicPr>
        <p:blipFill>
          <a:blip r:embed="rId5">
            <a:alphaModFix/>
          </a:blip>
          <a:stretch>
            <a:fillRect/>
          </a:stretch>
        </p:blipFill>
        <p:spPr>
          <a:xfrm>
            <a:off x="4982625" y="1575746"/>
            <a:ext cx="1380328" cy="2959496"/>
          </a:xfrm>
          <a:prstGeom prst="rect">
            <a:avLst/>
          </a:prstGeom>
          <a:noFill/>
          <a:ln w="9525" cap="flat" cmpd="sng">
            <a:solidFill>
              <a:schemeClr val="dk1"/>
            </a:solidFill>
            <a:prstDash val="solid"/>
            <a:round/>
            <a:headEnd type="none" w="sm" len="sm"/>
            <a:tailEnd type="none" w="sm" len="sm"/>
          </a:ln>
        </p:spPr>
      </p:pic>
      <p:sp>
        <p:nvSpPr>
          <p:cNvPr id="907" name="Google Shape;907;p71"/>
          <p:cNvSpPr txBox="1">
            <a:spLocks noGrp="1"/>
          </p:cNvSpPr>
          <p:nvPr>
            <p:ph type="subTitle" idx="1"/>
          </p:nvPr>
        </p:nvSpPr>
        <p:spPr>
          <a:xfrm>
            <a:off x="5048175" y="1049225"/>
            <a:ext cx="1249200" cy="523200"/>
          </a:xfrm>
          <a:prstGeom prst="rect">
            <a:avLst/>
          </a:prstGeom>
          <a:noFill/>
        </p:spPr>
        <p:txBody>
          <a:bodyPr spcFirstLastPara="1" wrap="square" lIns="91425" tIns="0" rIns="91425" bIns="91425" anchor="b" anchorCtr="0">
            <a:noAutofit/>
          </a:bodyPr>
          <a:lstStyle/>
          <a:p>
            <a:pPr marL="0" lvl="0" indent="0" algn="ctr" rtl="0">
              <a:spcBef>
                <a:spcPts val="0"/>
              </a:spcBef>
              <a:spcAft>
                <a:spcPts val="0"/>
              </a:spcAft>
              <a:buNone/>
            </a:pPr>
            <a:r>
              <a:rPr lang="en"/>
              <a:t>Receiver’s</a:t>
            </a:r>
            <a:br>
              <a:rPr lang="en"/>
            </a:br>
            <a:r>
              <a:rPr lang="en"/>
              <a:t>Warning</a:t>
            </a:r>
            <a:endParaRPr/>
          </a:p>
        </p:txBody>
      </p:sp>
      <p:sp>
        <p:nvSpPr>
          <p:cNvPr id="908" name="Google Shape;908;p71"/>
          <p:cNvSpPr txBox="1">
            <a:spLocks noGrp="1"/>
          </p:cNvSpPr>
          <p:nvPr>
            <p:ph type="subTitle" idx="1"/>
          </p:nvPr>
        </p:nvSpPr>
        <p:spPr>
          <a:xfrm>
            <a:off x="6922925" y="1049225"/>
            <a:ext cx="1249200" cy="523200"/>
          </a:xfrm>
          <a:prstGeom prst="rect">
            <a:avLst/>
          </a:prstGeom>
          <a:noFill/>
        </p:spPr>
        <p:txBody>
          <a:bodyPr spcFirstLastPara="1" wrap="square" lIns="91425" tIns="0" rIns="91425" bIns="91425" anchor="b" anchorCtr="0">
            <a:noAutofit/>
          </a:bodyPr>
          <a:lstStyle/>
          <a:p>
            <a:pPr marL="0" lvl="0" indent="0" algn="ctr" rtl="0">
              <a:spcBef>
                <a:spcPts val="0"/>
              </a:spcBef>
              <a:spcAft>
                <a:spcPts val="0"/>
              </a:spcAft>
              <a:buNone/>
            </a:pPr>
            <a:r>
              <a:rPr lang="en"/>
              <a:t>Sender’s</a:t>
            </a:r>
            <a:br>
              <a:rPr lang="en"/>
            </a:br>
            <a:r>
              <a:rPr lang="en"/>
              <a:t>Warning</a:t>
            </a:r>
            <a:endParaRPr/>
          </a:p>
        </p:txBody>
      </p:sp>
      <p:sp>
        <p:nvSpPr>
          <p:cNvPr id="909" name="Google Shape;909;p71"/>
          <p:cNvSpPr txBox="1">
            <a:spLocks noGrp="1"/>
          </p:cNvSpPr>
          <p:nvPr>
            <p:ph type="subTitle" idx="1"/>
          </p:nvPr>
        </p:nvSpPr>
        <p:spPr>
          <a:xfrm>
            <a:off x="713225" y="2269400"/>
            <a:ext cx="3636300" cy="1488000"/>
          </a:xfrm>
          <a:prstGeom prst="rect">
            <a:avLst/>
          </a:prstGeom>
          <a:noFill/>
        </p:spPr>
        <p:txBody>
          <a:bodyPr spcFirstLastPara="1" wrap="square" lIns="91425" tIns="0" rIns="91425" bIns="91425" anchor="ctr" anchorCtr="0">
            <a:spAutoFit/>
          </a:bodyPr>
          <a:lstStyle/>
          <a:p>
            <a:pPr marL="0" lvl="0" indent="0" algn="l" rtl="0">
              <a:spcBef>
                <a:spcPts val="0"/>
              </a:spcBef>
              <a:spcAft>
                <a:spcPts val="0"/>
              </a:spcAft>
              <a:buNone/>
            </a:pPr>
            <a:r>
              <a:rPr lang="en"/>
              <a:t>URL link is flagged as malicious</a:t>
            </a:r>
            <a:endParaRPr/>
          </a:p>
          <a:p>
            <a:pPr marL="457200" lvl="0" indent="-330200" algn="l" rtl="0">
              <a:spcBef>
                <a:spcPts val="1000"/>
              </a:spcBef>
              <a:spcAft>
                <a:spcPts val="0"/>
              </a:spcAft>
              <a:buSzPts val="1600"/>
              <a:buChar char="●"/>
            </a:pPr>
            <a:r>
              <a:rPr lang="en"/>
              <a:t>Message is hidden</a:t>
            </a:r>
            <a:endParaRPr/>
          </a:p>
          <a:p>
            <a:pPr marL="457200" lvl="0" indent="-330200" algn="l" rtl="0">
              <a:spcBef>
                <a:spcPts val="0"/>
              </a:spcBef>
              <a:spcAft>
                <a:spcPts val="0"/>
              </a:spcAft>
              <a:buSzPts val="1600"/>
              <a:buChar char="●"/>
            </a:pPr>
            <a:r>
              <a:rPr lang="en"/>
              <a:t>Warning message is displayed</a:t>
            </a:r>
            <a:endParaRPr/>
          </a:p>
          <a:p>
            <a:pPr marL="0" lvl="0" indent="0" algn="l" rtl="0">
              <a:spcBef>
                <a:spcPts val="1000"/>
              </a:spcBef>
              <a:spcAft>
                <a:spcPts val="1000"/>
              </a:spcAft>
              <a:buNone/>
            </a:pPr>
            <a:r>
              <a:rPr lang="en"/>
              <a:t>Users can still choose to bypass warning and access the message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72"/>
          <p:cNvSpPr txBox="1">
            <a:spLocks noGrp="1"/>
          </p:cNvSpPr>
          <p:nvPr>
            <p:ph type="subTitle" idx="1"/>
          </p:nvPr>
        </p:nvSpPr>
        <p:spPr>
          <a:xfrm>
            <a:off x="713225" y="1339375"/>
            <a:ext cx="3470700" cy="3227400"/>
          </a:xfrm>
          <a:prstGeom prst="rect">
            <a:avLst/>
          </a:prstGeom>
        </p:spPr>
        <p:txBody>
          <a:bodyPr spcFirstLastPara="1" wrap="square" lIns="91425" tIns="0" rIns="91425" bIns="91425" anchor="ctr" anchorCtr="0">
            <a:spAutoFit/>
          </a:bodyPr>
          <a:lstStyle/>
          <a:p>
            <a:pPr marL="457200" lvl="0" indent="-330200" algn="l" rtl="0">
              <a:spcBef>
                <a:spcPts val="0"/>
              </a:spcBef>
              <a:spcAft>
                <a:spcPts val="0"/>
              </a:spcAft>
              <a:buSzPts val="1600"/>
              <a:buChar char="●"/>
            </a:pPr>
            <a:r>
              <a:rPr lang="en"/>
              <a:t>The number of times the sender’s messages has been flagged will be tracked. </a:t>
            </a:r>
            <a:endParaRPr/>
          </a:p>
          <a:p>
            <a:pPr marL="457200" lvl="0" indent="-330200" algn="l" rtl="0">
              <a:spcBef>
                <a:spcPts val="1000"/>
              </a:spcBef>
              <a:spcAft>
                <a:spcPts val="0"/>
              </a:spcAft>
              <a:buSzPts val="1600"/>
              <a:buChar char="●"/>
            </a:pPr>
            <a:r>
              <a:rPr lang="en"/>
              <a:t>If warnings are triggered more than 3 times, account will be suspended</a:t>
            </a:r>
            <a:endParaRPr/>
          </a:p>
          <a:p>
            <a:pPr marL="457200" lvl="0" indent="-330200" algn="l" rtl="0">
              <a:spcBef>
                <a:spcPts val="1000"/>
              </a:spcBef>
              <a:spcAft>
                <a:spcPts val="0"/>
              </a:spcAft>
              <a:buSzPts val="1600"/>
              <a:buChar char="●"/>
            </a:pPr>
            <a:r>
              <a:rPr lang="en"/>
              <a:t>User’s posts will be hidden</a:t>
            </a:r>
            <a:endParaRPr/>
          </a:p>
          <a:p>
            <a:pPr marL="457200" lvl="0" indent="-330200" algn="l" rtl="0">
              <a:spcBef>
                <a:spcPts val="1000"/>
              </a:spcBef>
              <a:spcAft>
                <a:spcPts val="0"/>
              </a:spcAft>
              <a:buSzPts val="1600"/>
              <a:buChar char="●"/>
            </a:pPr>
            <a:r>
              <a:rPr lang="en"/>
              <a:t>User has the option to appeal if an error had been made</a:t>
            </a:r>
            <a:endParaRPr/>
          </a:p>
          <a:p>
            <a:pPr marL="0" lvl="0" indent="0" algn="l" rtl="0">
              <a:spcBef>
                <a:spcPts val="1000"/>
              </a:spcBef>
              <a:spcAft>
                <a:spcPts val="0"/>
              </a:spcAft>
              <a:buNone/>
            </a:pPr>
            <a:endParaRPr/>
          </a:p>
          <a:p>
            <a:pPr marL="0" lvl="0" indent="0" algn="l" rtl="0">
              <a:spcBef>
                <a:spcPts val="1000"/>
              </a:spcBef>
              <a:spcAft>
                <a:spcPts val="1000"/>
              </a:spcAft>
              <a:buNone/>
            </a:pPr>
            <a:endParaRPr/>
          </a:p>
        </p:txBody>
      </p:sp>
      <p:sp>
        <p:nvSpPr>
          <p:cNvPr id="915" name="Google Shape;915;p72"/>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 User Suspension and Warning</a:t>
            </a:r>
            <a:endParaRPr/>
          </a:p>
        </p:txBody>
      </p:sp>
      <p:cxnSp>
        <p:nvCxnSpPr>
          <p:cNvPr id="916" name="Google Shape;916;p72">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917" name="Google Shape;917;p72">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grpSp>
        <p:nvGrpSpPr>
          <p:cNvPr id="918" name="Google Shape;918;p72"/>
          <p:cNvGrpSpPr/>
          <p:nvPr/>
        </p:nvGrpSpPr>
        <p:grpSpPr>
          <a:xfrm>
            <a:off x="232766" y="3960700"/>
            <a:ext cx="1009500" cy="965850"/>
            <a:chOff x="7430391" y="3491750"/>
            <a:chExt cx="1009500" cy="965850"/>
          </a:xfrm>
        </p:grpSpPr>
        <p:sp>
          <p:nvSpPr>
            <p:cNvPr id="919" name="Google Shape;919;p72"/>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920" name="Google Shape;920;p72"/>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921" name="Google Shape;921;p72"/>
          <p:cNvSpPr txBox="1">
            <a:spLocks noGrp="1"/>
          </p:cNvSpPr>
          <p:nvPr>
            <p:ph type="title" idx="2"/>
          </p:nvPr>
        </p:nvSpPr>
        <p:spPr>
          <a:xfrm>
            <a:off x="7581900" y="4658475"/>
            <a:ext cx="1389300" cy="278400"/>
          </a:xfrm>
          <a:prstGeom prst="rect">
            <a:avLst/>
          </a:prstGeom>
          <a:solidFill>
            <a:schemeClr val="lt1"/>
          </a:solidFill>
        </p:spPr>
        <p:txBody>
          <a:bodyPr spcFirstLastPara="1" wrap="square" lIns="91425" tIns="0" rIns="91425" bIns="0" anchor="b" anchorCtr="0">
            <a:noAutofit/>
          </a:bodyPr>
          <a:lstStyle/>
          <a:p>
            <a:pPr marL="0" lvl="0" indent="0" algn="l" rtl="0">
              <a:spcBef>
                <a:spcPts val="0"/>
              </a:spcBef>
              <a:spcAft>
                <a:spcPts val="0"/>
              </a:spcAft>
              <a:buNone/>
            </a:pPr>
            <a:r>
              <a:rPr lang="en"/>
              <a:t>Phoebe</a:t>
            </a:r>
            <a:endParaRPr/>
          </a:p>
        </p:txBody>
      </p:sp>
      <p:pic>
        <p:nvPicPr>
          <p:cNvPr id="922" name="Google Shape;922;p72"/>
          <p:cNvPicPr preferRelativeResize="0"/>
          <p:nvPr/>
        </p:nvPicPr>
        <p:blipFill>
          <a:blip r:embed="rId4">
            <a:alphaModFix/>
          </a:blip>
          <a:stretch>
            <a:fillRect/>
          </a:stretch>
        </p:blipFill>
        <p:spPr>
          <a:xfrm>
            <a:off x="5001504" y="1567987"/>
            <a:ext cx="1380328" cy="2975015"/>
          </a:xfrm>
          <a:prstGeom prst="rect">
            <a:avLst/>
          </a:prstGeom>
          <a:noFill/>
          <a:ln w="9525" cap="flat" cmpd="sng">
            <a:solidFill>
              <a:schemeClr val="dk1"/>
            </a:solidFill>
            <a:prstDash val="solid"/>
            <a:round/>
            <a:headEnd type="none" w="sm" len="sm"/>
            <a:tailEnd type="none" w="sm" len="sm"/>
          </a:ln>
        </p:spPr>
      </p:pic>
      <p:pic>
        <p:nvPicPr>
          <p:cNvPr id="923" name="Google Shape;923;p72"/>
          <p:cNvPicPr preferRelativeResize="0"/>
          <p:nvPr/>
        </p:nvPicPr>
        <p:blipFill>
          <a:blip r:embed="rId5">
            <a:alphaModFix/>
          </a:blip>
          <a:stretch>
            <a:fillRect/>
          </a:stretch>
        </p:blipFill>
        <p:spPr>
          <a:xfrm>
            <a:off x="7028684" y="1567986"/>
            <a:ext cx="1380329" cy="2975015"/>
          </a:xfrm>
          <a:prstGeom prst="rect">
            <a:avLst/>
          </a:prstGeom>
          <a:noFill/>
          <a:ln w="9525" cap="flat" cmpd="sng">
            <a:solidFill>
              <a:schemeClr val="dk1"/>
            </a:solidFill>
            <a:prstDash val="solid"/>
            <a:round/>
            <a:headEnd type="none" w="sm" len="sm"/>
            <a:tailEnd type="none" w="sm" len="sm"/>
          </a:ln>
        </p:spPr>
      </p:pic>
      <p:sp>
        <p:nvSpPr>
          <p:cNvPr id="924" name="Google Shape;924;p72"/>
          <p:cNvSpPr txBox="1">
            <a:spLocks noGrp="1"/>
          </p:cNvSpPr>
          <p:nvPr>
            <p:ph type="subTitle" idx="1"/>
          </p:nvPr>
        </p:nvSpPr>
        <p:spPr>
          <a:xfrm>
            <a:off x="5067050" y="1049225"/>
            <a:ext cx="1249200" cy="523200"/>
          </a:xfrm>
          <a:prstGeom prst="rect">
            <a:avLst/>
          </a:prstGeom>
          <a:noFill/>
        </p:spPr>
        <p:txBody>
          <a:bodyPr spcFirstLastPara="1" wrap="square" lIns="91425" tIns="0" rIns="91425" bIns="91425" anchor="b" anchorCtr="0">
            <a:noAutofit/>
          </a:bodyPr>
          <a:lstStyle/>
          <a:p>
            <a:pPr marL="0" lvl="0" indent="0" algn="ctr" rtl="0">
              <a:spcBef>
                <a:spcPts val="0"/>
              </a:spcBef>
              <a:spcAft>
                <a:spcPts val="0"/>
              </a:spcAft>
              <a:buNone/>
            </a:pPr>
            <a:r>
              <a:rPr lang="en"/>
              <a:t>Sender’s</a:t>
            </a:r>
            <a:br>
              <a:rPr lang="en"/>
            </a:br>
            <a:r>
              <a:rPr lang="en"/>
              <a:t>Warning</a:t>
            </a:r>
            <a:endParaRPr/>
          </a:p>
        </p:txBody>
      </p:sp>
      <p:sp>
        <p:nvSpPr>
          <p:cNvPr id="925" name="Google Shape;925;p72"/>
          <p:cNvSpPr txBox="1">
            <a:spLocks noGrp="1"/>
          </p:cNvSpPr>
          <p:nvPr>
            <p:ph type="subTitle" idx="1"/>
          </p:nvPr>
        </p:nvSpPr>
        <p:spPr>
          <a:xfrm>
            <a:off x="6731402" y="836850"/>
            <a:ext cx="1974900" cy="738900"/>
          </a:xfrm>
          <a:prstGeom prst="rect">
            <a:avLst/>
          </a:prstGeom>
          <a:noFill/>
        </p:spPr>
        <p:txBody>
          <a:bodyPr spcFirstLastPara="1" wrap="square" lIns="91425" tIns="0" rIns="91425" bIns="91425" anchor="b" anchorCtr="0">
            <a:noAutofit/>
          </a:bodyPr>
          <a:lstStyle/>
          <a:p>
            <a:pPr marL="0" lvl="0" indent="0" algn="ctr" rtl="0">
              <a:spcBef>
                <a:spcPts val="0"/>
              </a:spcBef>
              <a:spcAft>
                <a:spcPts val="0"/>
              </a:spcAft>
              <a:buNone/>
            </a:pPr>
            <a:r>
              <a:rPr lang="en"/>
              <a:t>Sender’s Suspension Notification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73"/>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Admin Dashboard</a:t>
            </a:r>
            <a:endParaRPr/>
          </a:p>
        </p:txBody>
      </p:sp>
      <p:cxnSp>
        <p:nvCxnSpPr>
          <p:cNvPr id="931" name="Google Shape;931;p73">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932" name="Google Shape;932;p73">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grpSp>
        <p:nvGrpSpPr>
          <p:cNvPr id="933" name="Google Shape;933;p73"/>
          <p:cNvGrpSpPr/>
          <p:nvPr/>
        </p:nvGrpSpPr>
        <p:grpSpPr>
          <a:xfrm>
            <a:off x="232766" y="3960700"/>
            <a:ext cx="1009500" cy="965850"/>
            <a:chOff x="7430391" y="3491750"/>
            <a:chExt cx="1009500" cy="965850"/>
          </a:xfrm>
        </p:grpSpPr>
        <p:sp>
          <p:nvSpPr>
            <p:cNvPr id="934" name="Google Shape;934;p73"/>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935" name="Google Shape;935;p73"/>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936" name="Google Shape;936;p73"/>
          <p:cNvSpPr txBox="1">
            <a:spLocks noGrp="1"/>
          </p:cNvSpPr>
          <p:nvPr>
            <p:ph type="title" idx="2"/>
          </p:nvPr>
        </p:nvSpPr>
        <p:spPr>
          <a:xfrm>
            <a:off x="7581900" y="4658475"/>
            <a:ext cx="1389300" cy="278400"/>
          </a:xfrm>
          <a:prstGeom prst="rect">
            <a:avLst/>
          </a:prstGeom>
          <a:solidFill>
            <a:schemeClr val="lt1"/>
          </a:solidFill>
        </p:spPr>
        <p:txBody>
          <a:bodyPr spcFirstLastPara="1" wrap="square" lIns="91425" tIns="0" rIns="91425" bIns="0" anchor="b" anchorCtr="0">
            <a:noAutofit/>
          </a:bodyPr>
          <a:lstStyle/>
          <a:p>
            <a:pPr marL="0" lvl="0" indent="0" algn="l" rtl="0">
              <a:spcBef>
                <a:spcPts val="0"/>
              </a:spcBef>
              <a:spcAft>
                <a:spcPts val="0"/>
              </a:spcAft>
              <a:buNone/>
            </a:pPr>
            <a:r>
              <a:rPr lang="en"/>
              <a:t>Phoebe</a:t>
            </a:r>
            <a:endParaRPr/>
          </a:p>
        </p:txBody>
      </p:sp>
      <p:pic>
        <p:nvPicPr>
          <p:cNvPr id="937" name="Google Shape;937;p73"/>
          <p:cNvPicPr preferRelativeResize="0"/>
          <p:nvPr/>
        </p:nvPicPr>
        <p:blipFill>
          <a:blip r:embed="rId4">
            <a:alphaModFix/>
          </a:blip>
          <a:stretch>
            <a:fillRect/>
          </a:stretch>
        </p:blipFill>
        <p:spPr>
          <a:xfrm>
            <a:off x="3472849" y="1280225"/>
            <a:ext cx="5247301" cy="2902575"/>
          </a:xfrm>
          <a:prstGeom prst="rect">
            <a:avLst/>
          </a:prstGeom>
          <a:noFill/>
          <a:ln>
            <a:noFill/>
          </a:ln>
        </p:spPr>
      </p:pic>
      <p:sp>
        <p:nvSpPr>
          <p:cNvPr id="938" name="Google Shape;938;p73"/>
          <p:cNvSpPr txBox="1">
            <a:spLocks noGrp="1"/>
          </p:cNvSpPr>
          <p:nvPr>
            <p:ph type="subTitle" idx="1"/>
          </p:nvPr>
        </p:nvSpPr>
        <p:spPr>
          <a:xfrm>
            <a:off x="713225" y="1596888"/>
            <a:ext cx="2403000" cy="1949700"/>
          </a:xfrm>
          <a:prstGeom prst="rect">
            <a:avLst/>
          </a:prstGeom>
          <a:noFill/>
        </p:spPr>
        <p:txBody>
          <a:bodyPr spcFirstLastPara="1" wrap="square" lIns="91425" tIns="0" rIns="91425" bIns="91425" anchor="ctr" anchorCtr="0">
            <a:spAutoFit/>
          </a:bodyPr>
          <a:lstStyle/>
          <a:p>
            <a:pPr marL="457200" lvl="0" indent="-330200" algn="l" rtl="0">
              <a:spcBef>
                <a:spcPts val="0"/>
              </a:spcBef>
              <a:spcAft>
                <a:spcPts val="0"/>
              </a:spcAft>
              <a:buSzPts val="1600"/>
              <a:buAutoNum type="arabicPeriod"/>
            </a:pPr>
            <a:r>
              <a:rPr lang="en"/>
              <a:t>Overview of phishing cases </a:t>
            </a:r>
            <a:endParaRPr/>
          </a:p>
          <a:p>
            <a:pPr marL="457200" lvl="0" indent="-330200" algn="l" rtl="0">
              <a:spcBef>
                <a:spcPts val="1000"/>
              </a:spcBef>
              <a:spcAft>
                <a:spcPts val="0"/>
              </a:spcAft>
              <a:buSzPts val="1600"/>
              <a:buAutoNum type="arabicPeriod"/>
            </a:pPr>
            <a:r>
              <a:rPr lang="en"/>
              <a:t>Detailed information on demographics of affected users</a:t>
            </a:r>
            <a:endParaRPr/>
          </a:p>
          <a:p>
            <a:pPr marL="457200" lvl="0" indent="-330200" algn="l" rtl="0">
              <a:spcBef>
                <a:spcPts val="1000"/>
              </a:spcBef>
              <a:spcAft>
                <a:spcPts val="1000"/>
              </a:spcAft>
              <a:buSzPts val="1600"/>
              <a:buAutoNum type="arabicPeriod"/>
            </a:pPr>
            <a:r>
              <a:rPr lang="en"/>
              <a:t>Overview of suspended users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74"/>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Admin Dashboard</a:t>
            </a:r>
            <a:endParaRPr/>
          </a:p>
        </p:txBody>
      </p:sp>
      <p:grpSp>
        <p:nvGrpSpPr>
          <p:cNvPr id="944" name="Google Shape;944;p74"/>
          <p:cNvGrpSpPr/>
          <p:nvPr/>
        </p:nvGrpSpPr>
        <p:grpSpPr>
          <a:xfrm>
            <a:off x="232766" y="3960700"/>
            <a:ext cx="1009500" cy="965850"/>
            <a:chOff x="7430391" y="3491750"/>
            <a:chExt cx="1009500" cy="965850"/>
          </a:xfrm>
        </p:grpSpPr>
        <p:sp>
          <p:nvSpPr>
            <p:cNvPr id="945" name="Google Shape;945;p74"/>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946" name="Google Shape;946;p74"/>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947" name="Google Shape;947;p74"/>
          <p:cNvSpPr txBox="1">
            <a:spLocks noGrp="1"/>
          </p:cNvSpPr>
          <p:nvPr>
            <p:ph type="title" idx="2"/>
          </p:nvPr>
        </p:nvSpPr>
        <p:spPr>
          <a:xfrm>
            <a:off x="7581900" y="4658475"/>
            <a:ext cx="1389300" cy="278400"/>
          </a:xfrm>
          <a:prstGeom prst="rect">
            <a:avLst/>
          </a:prstGeom>
          <a:solidFill>
            <a:schemeClr val="lt1"/>
          </a:solidFill>
        </p:spPr>
        <p:txBody>
          <a:bodyPr spcFirstLastPara="1" wrap="square" lIns="91425" tIns="0" rIns="91425" bIns="0" anchor="b" anchorCtr="0">
            <a:noAutofit/>
          </a:bodyPr>
          <a:lstStyle/>
          <a:p>
            <a:pPr marL="0" lvl="0" indent="0" algn="l" rtl="0">
              <a:spcBef>
                <a:spcPts val="0"/>
              </a:spcBef>
              <a:spcAft>
                <a:spcPts val="0"/>
              </a:spcAft>
              <a:buNone/>
            </a:pPr>
            <a:r>
              <a:rPr lang="en"/>
              <a:t>Phoebe</a:t>
            </a:r>
            <a:endParaRPr/>
          </a:p>
        </p:txBody>
      </p:sp>
      <p:sp>
        <p:nvSpPr>
          <p:cNvPr id="948" name="Google Shape;948;p74"/>
          <p:cNvSpPr txBox="1">
            <a:spLocks noGrp="1"/>
          </p:cNvSpPr>
          <p:nvPr>
            <p:ph type="subTitle" idx="1"/>
          </p:nvPr>
        </p:nvSpPr>
        <p:spPr>
          <a:xfrm>
            <a:off x="1278375" y="2164151"/>
            <a:ext cx="2263500" cy="17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Shows the overall trend on phishing scams over different periods.</a:t>
            </a:r>
            <a:endParaRPr/>
          </a:p>
          <a:p>
            <a:pPr marL="0" lvl="0" indent="0" algn="l" rtl="0">
              <a:spcBef>
                <a:spcPts val="1000"/>
              </a:spcBef>
              <a:spcAft>
                <a:spcPts val="1000"/>
              </a:spcAft>
              <a:buClr>
                <a:schemeClr val="dk1"/>
              </a:buClr>
              <a:buSzPts val="1100"/>
              <a:buFont typeface="Arial"/>
              <a:buNone/>
            </a:pPr>
            <a:r>
              <a:rPr lang="en"/>
              <a:t>Helps in analysing the effects of any measure to reduce phishing on their platform</a:t>
            </a:r>
            <a:endParaRPr/>
          </a:p>
        </p:txBody>
      </p:sp>
      <p:sp>
        <p:nvSpPr>
          <p:cNvPr id="949" name="Google Shape;949;p74"/>
          <p:cNvSpPr txBox="1">
            <a:spLocks noGrp="1"/>
          </p:cNvSpPr>
          <p:nvPr>
            <p:ph type="subTitle" idx="1"/>
          </p:nvPr>
        </p:nvSpPr>
        <p:spPr>
          <a:xfrm>
            <a:off x="3745050" y="2164151"/>
            <a:ext cx="2263500" cy="172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Josefin Sans"/>
                <a:ea typeface="Josefin Sans"/>
                <a:cs typeface="Josefin Sans"/>
                <a:sym typeface="Josefin Sans"/>
              </a:rPr>
              <a:t>Provide insights on scammers’ targeted groups </a:t>
            </a:r>
            <a:endParaRPr>
              <a:latin typeface="Josefin Sans"/>
              <a:ea typeface="Josefin Sans"/>
              <a:cs typeface="Josefin Sans"/>
              <a:sym typeface="Josefin Sans"/>
            </a:endParaRPr>
          </a:p>
          <a:p>
            <a:pPr marL="0" lvl="0" indent="0" algn="l" rtl="0">
              <a:spcBef>
                <a:spcPts val="1000"/>
              </a:spcBef>
              <a:spcAft>
                <a:spcPts val="1000"/>
              </a:spcAft>
              <a:buNone/>
            </a:pPr>
            <a:r>
              <a:rPr lang="en">
                <a:latin typeface="Josefin Sans"/>
                <a:ea typeface="Josefin Sans"/>
                <a:cs typeface="Josefin Sans"/>
                <a:sym typeface="Josefin Sans"/>
              </a:rPr>
              <a:t>Allows staff to craft targeted solutions and improve current solutions</a:t>
            </a:r>
            <a:endParaRPr>
              <a:latin typeface="Josefin Sans"/>
              <a:ea typeface="Josefin Sans"/>
              <a:cs typeface="Josefin Sans"/>
              <a:sym typeface="Josefin Sans"/>
            </a:endParaRPr>
          </a:p>
        </p:txBody>
      </p:sp>
      <p:sp>
        <p:nvSpPr>
          <p:cNvPr id="950" name="Google Shape;950;p74"/>
          <p:cNvSpPr txBox="1">
            <a:spLocks noGrp="1"/>
          </p:cNvSpPr>
          <p:nvPr>
            <p:ph type="subTitle" idx="2"/>
          </p:nvPr>
        </p:nvSpPr>
        <p:spPr>
          <a:xfrm>
            <a:off x="1278375" y="1364056"/>
            <a:ext cx="22635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accent5"/>
                </a:solidFill>
                <a:latin typeface="Josefin Sans"/>
                <a:ea typeface="Josefin Sans"/>
                <a:cs typeface="Josefin Sans"/>
                <a:sym typeface="Josefin Sans"/>
              </a:rPr>
              <a:t>Overview of Phishing Cases</a:t>
            </a:r>
            <a:endParaRPr sz="1800">
              <a:solidFill>
                <a:schemeClr val="accent5"/>
              </a:solidFill>
              <a:latin typeface="Josefin Sans"/>
              <a:ea typeface="Josefin Sans"/>
              <a:cs typeface="Josefin Sans"/>
              <a:sym typeface="Josefin Sans"/>
            </a:endParaRPr>
          </a:p>
        </p:txBody>
      </p:sp>
      <p:sp>
        <p:nvSpPr>
          <p:cNvPr id="951" name="Google Shape;951;p74"/>
          <p:cNvSpPr txBox="1">
            <a:spLocks noGrp="1"/>
          </p:cNvSpPr>
          <p:nvPr>
            <p:ph type="subTitle" idx="3"/>
          </p:nvPr>
        </p:nvSpPr>
        <p:spPr>
          <a:xfrm>
            <a:off x="3745050" y="1364056"/>
            <a:ext cx="22635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accent5"/>
                </a:solidFill>
                <a:latin typeface="Josefin Sans"/>
                <a:ea typeface="Josefin Sans"/>
                <a:cs typeface="Josefin Sans"/>
                <a:sym typeface="Josefin Sans"/>
              </a:rPr>
              <a:t>Demographics of Affected Users</a:t>
            </a:r>
            <a:endParaRPr sz="1800">
              <a:solidFill>
                <a:schemeClr val="accent5"/>
              </a:solidFill>
              <a:latin typeface="Josefin Sans"/>
              <a:ea typeface="Josefin Sans"/>
              <a:cs typeface="Josefin Sans"/>
              <a:sym typeface="Josefin Sans"/>
            </a:endParaRPr>
          </a:p>
        </p:txBody>
      </p:sp>
      <p:sp>
        <p:nvSpPr>
          <p:cNvPr id="952" name="Google Shape;952;p74"/>
          <p:cNvSpPr txBox="1">
            <a:spLocks noGrp="1"/>
          </p:cNvSpPr>
          <p:nvPr>
            <p:ph type="subTitle" idx="4"/>
          </p:nvPr>
        </p:nvSpPr>
        <p:spPr>
          <a:xfrm>
            <a:off x="6211725" y="2164151"/>
            <a:ext cx="2263500" cy="172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Josefin Sans"/>
                <a:ea typeface="Josefin Sans"/>
                <a:cs typeface="Josefin Sans"/>
                <a:sym typeface="Josefin Sans"/>
              </a:rPr>
              <a:t>Provide insights about flagged users.</a:t>
            </a:r>
            <a:endParaRPr>
              <a:latin typeface="Josefin Sans"/>
              <a:ea typeface="Josefin Sans"/>
              <a:cs typeface="Josefin Sans"/>
              <a:sym typeface="Josefin Sans"/>
            </a:endParaRPr>
          </a:p>
          <a:p>
            <a:pPr marL="0" lvl="0" indent="0" algn="l" rtl="0">
              <a:spcBef>
                <a:spcPts val="1000"/>
              </a:spcBef>
              <a:spcAft>
                <a:spcPts val="1000"/>
              </a:spcAft>
              <a:buNone/>
            </a:pPr>
            <a:r>
              <a:rPr lang="en">
                <a:latin typeface="Josefin Sans"/>
                <a:ea typeface="Josefin Sans"/>
                <a:cs typeface="Josefin Sans"/>
                <a:sym typeface="Josefin Sans"/>
              </a:rPr>
              <a:t>Allows staff to create solutions that prevents scammers from abusing the platform while maintaining a convenient user experience for others</a:t>
            </a:r>
            <a:endParaRPr>
              <a:latin typeface="Josefin Sans"/>
              <a:ea typeface="Josefin Sans"/>
              <a:cs typeface="Josefin Sans"/>
              <a:sym typeface="Josefin Sans"/>
            </a:endParaRPr>
          </a:p>
        </p:txBody>
      </p:sp>
      <p:sp>
        <p:nvSpPr>
          <p:cNvPr id="953" name="Google Shape;953;p74"/>
          <p:cNvSpPr txBox="1">
            <a:spLocks noGrp="1"/>
          </p:cNvSpPr>
          <p:nvPr>
            <p:ph type="subTitle" idx="5"/>
          </p:nvPr>
        </p:nvSpPr>
        <p:spPr>
          <a:xfrm>
            <a:off x="6211725" y="1364056"/>
            <a:ext cx="22635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accent5"/>
                </a:solidFill>
                <a:latin typeface="Josefin Sans"/>
                <a:ea typeface="Josefin Sans"/>
                <a:cs typeface="Josefin Sans"/>
                <a:sym typeface="Josefin Sans"/>
              </a:rPr>
              <a:t>Overview of Suspended Users</a:t>
            </a:r>
            <a:endParaRPr sz="1800">
              <a:solidFill>
                <a:schemeClr val="accent5"/>
              </a:solidFill>
              <a:latin typeface="Josefin Sans"/>
              <a:ea typeface="Josefin Sans"/>
              <a:cs typeface="Josefin Sans"/>
              <a:sym typeface="Josefin Sans"/>
            </a:endParaRPr>
          </a:p>
        </p:txBody>
      </p:sp>
      <p:cxnSp>
        <p:nvCxnSpPr>
          <p:cNvPr id="954" name="Google Shape;954;p74"/>
          <p:cNvCxnSpPr/>
          <p:nvPr/>
        </p:nvCxnSpPr>
        <p:spPr>
          <a:xfrm rot="10800000">
            <a:off x="1384920" y="2056250"/>
            <a:ext cx="312900" cy="0"/>
          </a:xfrm>
          <a:prstGeom prst="straightConnector1">
            <a:avLst/>
          </a:prstGeom>
          <a:noFill/>
          <a:ln w="76200" cap="flat" cmpd="sng">
            <a:solidFill>
              <a:schemeClr val="accent1"/>
            </a:solidFill>
            <a:prstDash val="solid"/>
            <a:round/>
            <a:headEnd type="none" w="med" len="med"/>
            <a:tailEnd type="none" w="med" len="med"/>
          </a:ln>
        </p:spPr>
      </p:cxnSp>
      <p:cxnSp>
        <p:nvCxnSpPr>
          <p:cNvPr id="955" name="Google Shape;955;p74"/>
          <p:cNvCxnSpPr/>
          <p:nvPr/>
        </p:nvCxnSpPr>
        <p:spPr>
          <a:xfrm rot="10800000">
            <a:off x="3851595" y="2056250"/>
            <a:ext cx="312900" cy="0"/>
          </a:xfrm>
          <a:prstGeom prst="straightConnector1">
            <a:avLst/>
          </a:prstGeom>
          <a:noFill/>
          <a:ln w="76200" cap="flat" cmpd="sng">
            <a:solidFill>
              <a:schemeClr val="accent1"/>
            </a:solidFill>
            <a:prstDash val="solid"/>
            <a:round/>
            <a:headEnd type="none" w="med" len="med"/>
            <a:tailEnd type="none" w="med" len="med"/>
          </a:ln>
        </p:spPr>
      </p:cxnSp>
      <p:cxnSp>
        <p:nvCxnSpPr>
          <p:cNvPr id="956" name="Google Shape;956;p74"/>
          <p:cNvCxnSpPr/>
          <p:nvPr/>
        </p:nvCxnSpPr>
        <p:spPr>
          <a:xfrm rot="10800000">
            <a:off x="6318270" y="2056250"/>
            <a:ext cx="3129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75"/>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Benefits of Proposed Solution</a:t>
            </a:r>
            <a:endParaRPr/>
          </a:p>
        </p:txBody>
      </p:sp>
      <p:cxnSp>
        <p:nvCxnSpPr>
          <p:cNvPr id="962" name="Google Shape;962;p75">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963" name="Google Shape;963;p75">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grpSp>
        <p:nvGrpSpPr>
          <p:cNvPr id="964" name="Google Shape;964;p75"/>
          <p:cNvGrpSpPr/>
          <p:nvPr/>
        </p:nvGrpSpPr>
        <p:grpSpPr>
          <a:xfrm>
            <a:off x="232766" y="3960700"/>
            <a:ext cx="1009500" cy="965850"/>
            <a:chOff x="7430391" y="3491750"/>
            <a:chExt cx="1009500" cy="965850"/>
          </a:xfrm>
        </p:grpSpPr>
        <p:sp>
          <p:nvSpPr>
            <p:cNvPr id="965" name="Google Shape;965;p75"/>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966" name="Google Shape;966;p75"/>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967" name="Google Shape;967;p75"/>
          <p:cNvSpPr txBox="1">
            <a:spLocks noGrp="1"/>
          </p:cNvSpPr>
          <p:nvPr>
            <p:ph type="title" idx="2"/>
          </p:nvPr>
        </p:nvSpPr>
        <p:spPr>
          <a:xfrm>
            <a:off x="7581900" y="4658475"/>
            <a:ext cx="1389300" cy="278400"/>
          </a:xfrm>
          <a:prstGeom prst="rect">
            <a:avLst/>
          </a:prstGeom>
          <a:solidFill>
            <a:schemeClr val="lt1"/>
          </a:solidFill>
        </p:spPr>
        <p:txBody>
          <a:bodyPr spcFirstLastPara="1" wrap="square" lIns="91425" tIns="0" rIns="91425" bIns="0" anchor="b" anchorCtr="0">
            <a:noAutofit/>
          </a:bodyPr>
          <a:lstStyle/>
          <a:p>
            <a:pPr marL="0" lvl="0" indent="0" algn="l" rtl="0">
              <a:spcBef>
                <a:spcPts val="0"/>
              </a:spcBef>
              <a:spcAft>
                <a:spcPts val="0"/>
              </a:spcAft>
              <a:buNone/>
            </a:pPr>
            <a:r>
              <a:rPr lang="en"/>
              <a:t>Phoebe</a:t>
            </a:r>
            <a:endParaRPr/>
          </a:p>
        </p:txBody>
      </p:sp>
      <p:sp>
        <p:nvSpPr>
          <p:cNvPr id="968" name="Google Shape;968;p75"/>
          <p:cNvSpPr txBox="1">
            <a:spLocks noGrp="1"/>
          </p:cNvSpPr>
          <p:nvPr>
            <p:ph type="subTitle" idx="1"/>
          </p:nvPr>
        </p:nvSpPr>
        <p:spPr>
          <a:xfrm>
            <a:off x="2292375" y="1602125"/>
            <a:ext cx="5892000" cy="1015800"/>
          </a:xfrm>
          <a:prstGeom prst="rect">
            <a:avLst/>
          </a:prstGeom>
        </p:spPr>
        <p:txBody>
          <a:bodyPr spcFirstLastPara="1" wrap="square" lIns="91425" tIns="0" rIns="91425" bIns="91425" anchor="ctr" anchorCtr="0">
            <a:spAutoFit/>
          </a:bodyPr>
          <a:lstStyle/>
          <a:p>
            <a:pPr marL="0" lvl="0" indent="0" algn="l" rtl="0">
              <a:spcBef>
                <a:spcPts val="0"/>
              </a:spcBef>
              <a:spcAft>
                <a:spcPts val="0"/>
              </a:spcAft>
              <a:buNone/>
            </a:pPr>
            <a:r>
              <a:rPr lang="en" b="1"/>
              <a:t>Auto Suspension and Warning System:</a:t>
            </a:r>
            <a:endParaRPr b="1"/>
          </a:p>
          <a:p>
            <a:pPr marL="457200" lvl="0" indent="-330200" algn="l" rtl="0">
              <a:spcBef>
                <a:spcPts val="0"/>
              </a:spcBef>
              <a:spcAft>
                <a:spcPts val="0"/>
              </a:spcAft>
              <a:buSzPts val="1600"/>
              <a:buChar char="●"/>
            </a:pPr>
            <a:r>
              <a:rPr lang="en"/>
              <a:t>Additional layer to protect users from potential scams </a:t>
            </a:r>
            <a:endParaRPr/>
          </a:p>
          <a:p>
            <a:pPr marL="457200" lvl="0" indent="-330200" algn="l" rtl="0">
              <a:spcBef>
                <a:spcPts val="0"/>
              </a:spcBef>
              <a:spcAft>
                <a:spcPts val="0"/>
              </a:spcAft>
              <a:buSzPts val="1600"/>
              <a:buChar char="●"/>
            </a:pPr>
            <a:r>
              <a:rPr lang="en"/>
              <a:t>Easily deployed at scale without much need for Carousell to greatly increase workforce. </a:t>
            </a:r>
            <a:endParaRPr/>
          </a:p>
        </p:txBody>
      </p:sp>
      <p:pic>
        <p:nvPicPr>
          <p:cNvPr id="969" name="Google Shape;969;p75"/>
          <p:cNvPicPr preferRelativeResize="0"/>
          <p:nvPr/>
        </p:nvPicPr>
        <p:blipFill>
          <a:blip r:embed="rId4">
            <a:alphaModFix/>
          </a:blip>
          <a:stretch>
            <a:fillRect/>
          </a:stretch>
        </p:blipFill>
        <p:spPr>
          <a:xfrm>
            <a:off x="1407725" y="3002725"/>
            <a:ext cx="730900" cy="730900"/>
          </a:xfrm>
          <a:prstGeom prst="rect">
            <a:avLst/>
          </a:prstGeom>
          <a:noFill/>
          <a:ln>
            <a:noFill/>
          </a:ln>
        </p:spPr>
      </p:pic>
      <p:pic>
        <p:nvPicPr>
          <p:cNvPr id="970" name="Google Shape;970;p75"/>
          <p:cNvPicPr preferRelativeResize="0"/>
          <p:nvPr/>
        </p:nvPicPr>
        <p:blipFill>
          <a:blip r:embed="rId5">
            <a:alphaModFix/>
          </a:blip>
          <a:stretch>
            <a:fillRect/>
          </a:stretch>
        </p:blipFill>
        <p:spPr>
          <a:xfrm>
            <a:off x="1407725" y="1668375"/>
            <a:ext cx="730900" cy="730900"/>
          </a:xfrm>
          <a:prstGeom prst="rect">
            <a:avLst/>
          </a:prstGeom>
          <a:noFill/>
          <a:ln>
            <a:noFill/>
          </a:ln>
        </p:spPr>
      </p:pic>
      <p:sp>
        <p:nvSpPr>
          <p:cNvPr id="971" name="Google Shape;971;p75"/>
          <p:cNvSpPr txBox="1"/>
          <p:nvPr/>
        </p:nvSpPr>
        <p:spPr>
          <a:xfrm>
            <a:off x="2292375" y="2921775"/>
            <a:ext cx="55614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Josefin Sans"/>
                <a:ea typeface="Josefin Sans"/>
                <a:cs typeface="Josefin Sans"/>
                <a:sym typeface="Josefin Sans"/>
              </a:rPr>
              <a:t>Dashboard</a:t>
            </a:r>
            <a:r>
              <a:rPr lang="en">
                <a:solidFill>
                  <a:schemeClr val="dk1"/>
                </a:solidFill>
                <a:latin typeface="Josefin Sans"/>
                <a:ea typeface="Josefin Sans"/>
                <a:cs typeface="Josefin Sans"/>
                <a:sym typeface="Josefin Sans"/>
              </a:rPr>
              <a:t> provides real-time information for management</a:t>
            </a:r>
            <a:endParaRPr>
              <a:solidFill>
                <a:schemeClr val="dk1"/>
              </a:solidFill>
              <a:latin typeface="Josefin Sans"/>
              <a:ea typeface="Josefin Sans"/>
              <a:cs typeface="Josefin Sans"/>
              <a:sym typeface="Josefin Sans"/>
            </a:endParaRPr>
          </a:p>
          <a:p>
            <a:pPr marL="457200" lvl="0" indent="-330200" algn="l" rtl="0">
              <a:spcBef>
                <a:spcPts val="0"/>
              </a:spcBef>
              <a:spcAft>
                <a:spcPts val="0"/>
              </a:spcAft>
              <a:buClr>
                <a:schemeClr val="dk1"/>
              </a:buClr>
              <a:buSzPts val="1600"/>
              <a:buFont typeface="Josefin Sans Light"/>
              <a:buChar char="●"/>
            </a:pPr>
            <a:r>
              <a:rPr lang="en">
                <a:solidFill>
                  <a:schemeClr val="dk1"/>
                </a:solidFill>
                <a:latin typeface="Josefin Sans"/>
                <a:ea typeface="Josefin Sans"/>
                <a:cs typeface="Josefin Sans"/>
                <a:sym typeface="Josefin Sans"/>
              </a:rPr>
              <a:t>To monitor real-time activities on Carousell</a:t>
            </a:r>
            <a:endParaRPr>
              <a:solidFill>
                <a:schemeClr val="dk1"/>
              </a:solidFill>
              <a:latin typeface="Josefin Sans"/>
              <a:ea typeface="Josefin Sans"/>
              <a:cs typeface="Josefin Sans"/>
              <a:sym typeface="Josefin Sans"/>
            </a:endParaRPr>
          </a:p>
          <a:p>
            <a:pPr marL="457200" lvl="0" indent="-330200" algn="l" rtl="0">
              <a:spcBef>
                <a:spcPts val="0"/>
              </a:spcBef>
              <a:spcAft>
                <a:spcPts val="0"/>
              </a:spcAft>
              <a:buClr>
                <a:schemeClr val="dk1"/>
              </a:buClr>
              <a:buSzPts val="1600"/>
              <a:buFont typeface="Josefin Sans Light"/>
              <a:buChar char="●"/>
            </a:pPr>
            <a:r>
              <a:rPr lang="en">
                <a:solidFill>
                  <a:schemeClr val="dk1"/>
                </a:solidFill>
                <a:latin typeface="Josefin Sans"/>
                <a:ea typeface="Josefin Sans"/>
                <a:cs typeface="Josefin Sans"/>
                <a:sym typeface="Josefin Sans"/>
              </a:rPr>
              <a:t>To take rapid action based on scam trends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76"/>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Feasibility</a:t>
            </a:r>
            <a:endParaRPr/>
          </a:p>
        </p:txBody>
      </p:sp>
      <p:cxnSp>
        <p:nvCxnSpPr>
          <p:cNvPr id="977" name="Google Shape;977;p7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978" name="Google Shape;978;p76">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
        <p:nvSpPr>
          <p:cNvPr id="979" name="Google Shape;979;p76"/>
          <p:cNvSpPr txBox="1">
            <a:spLocks noGrp="1"/>
          </p:cNvSpPr>
          <p:nvPr>
            <p:ph type="title" idx="2"/>
          </p:nvPr>
        </p:nvSpPr>
        <p:spPr>
          <a:xfrm>
            <a:off x="7620725" y="4658475"/>
            <a:ext cx="1350600" cy="278400"/>
          </a:xfrm>
          <a:prstGeom prst="rect">
            <a:avLst/>
          </a:prstGeom>
          <a:solidFill>
            <a:schemeClr val="lt1"/>
          </a:solidFill>
        </p:spPr>
        <p:txBody>
          <a:bodyPr spcFirstLastPara="1" wrap="square" lIns="91425" tIns="0" rIns="91425" bIns="0" anchor="b" anchorCtr="0">
            <a:noAutofit/>
          </a:bodyPr>
          <a:lstStyle/>
          <a:p>
            <a:pPr marL="0" lvl="0" indent="0" algn="ctr" rtl="0">
              <a:spcBef>
                <a:spcPts val="0"/>
              </a:spcBef>
              <a:spcAft>
                <a:spcPts val="0"/>
              </a:spcAft>
              <a:buNone/>
            </a:pPr>
            <a:r>
              <a:rPr lang="en"/>
              <a:t>Tai Jia An</a:t>
            </a:r>
            <a:endParaRPr/>
          </a:p>
        </p:txBody>
      </p:sp>
      <p:sp>
        <p:nvSpPr>
          <p:cNvPr id="980" name="Google Shape;980;p76"/>
          <p:cNvSpPr txBox="1">
            <a:spLocks noGrp="1"/>
          </p:cNvSpPr>
          <p:nvPr>
            <p:ph type="subTitle" idx="1"/>
          </p:nvPr>
        </p:nvSpPr>
        <p:spPr>
          <a:xfrm>
            <a:off x="713225" y="1238250"/>
            <a:ext cx="8078400" cy="2758500"/>
          </a:xfrm>
          <a:prstGeom prst="rect">
            <a:avLst/>
          </a:prstGeom>
        </p:spPr>
        <p:txBody>
          <a:bodyPr spcFirstLastPara="1" wrap="square" lIns="91425" tIns="0" rIns="91425" bIns="91425" anchor="ctr" anchorCtr="0">
            <a:noAutofit/>
          </a:bodyPr>
          <a:lstStyle/>
          <a:p>
            <a:pPr marL="457200" lvl="0" indent="-330200" algn="l" rtl="0">
              <a:lnSpc>
                <a:spcPct val="115000"/>
              </a:lnSpc>
              <a:spcBef>
                <a:spcPts val="0"/>
              </a:spcBef>
              <a:spcAft>
                <a:spcPts val="0"/>
              </a:spcAft>
              <a:buSzPts val="1600"/>
              <a:buChar char="●"/>
            </a:pPr>
            <a:r>
              <a:rPr lang="en" sz="1600" b="1"/>
              <a:t>Models' performance</a:t>
            </a:r>
            <a:r>
              <a:rPr lang="en" sz="1600"/>
              <a:t> prove the </a:t>
            </a:r>
            <a:r>
              <a:rPr lang="en" sz="1600" b="1"/>
              <a:t>feasibility</a:t>
            </a:r>
            <a:r>
              <a:rPr lang="en" sz="1600"/>
              <a:t> of our proposed solutions</a:t>
            </a:r>
            <a:endParaRPr sz="1600"/>
          </a:p>
          <a:p>
            <a:pPr marL="457200" lvl="0" indent="0" algn="l" rtl="0">
              <a:lnSpc>
                <a:spcPct val="115000"/>
              </a:lnSpc>
              <a:spcBef>
                <a:spcPts val="0"/>
              </a:spcBef>
              <a:spcAft>
                <a:spcPts val="0"/>
              </a:spcAft>
              <a:buNone/>
            </a:pPr>
            <a:endParaRPr sz="1600"/>
          </a:p>
          <a:p>
            <a:pPr marL="457200" lvl="0" indent="-330200" algn="l" rtl="0">
              <a:lnSpc>
                <a:spcPct val="115000"/>
              </a:lnSpc>
              <a:spcBef>
                <a:spcPts val="0"/>
              </a:spcBef>
              <a:spcAft>
                <a:spcPts val="0"/>
              </a:spcAft>
              <a:buSzPts val="1600"/>
              <a:buChar char="●"/>
            </a:pPr>
            <a:r>
              <a:rPr lang="en" sz="1600"/>
              <a:t>Auto user suspension &amp; warning system can </a:t>
            </a:r>
            <a:r>
              <a:rPr lang="en" sz="1600" b="1"/>
              <a:t>receive models' output</a:t>
            </a:r>
            <a:r>
              <a:rPr lang="en" sz="1600"/>
              <a:t> and </a:t>
            </a:r>
            <a:r>
              <a:rPr lang="en" sz="1600" b="1"/>
              <a:t>take appropriate actions swiftly</a:t>
            </a:r>
            <a:endParaRPr sz="1600" b="1"/>
          </a:p>
          <a:p>
            <a:pPr marL="457200" lvl="0" indent="0" algn="l" rtl="0">
              <a:lnSpc>
                <a:spcPct val="115000"/>
              </a:lnSpc>
              <a:spcBef>
                <a:spcPts val="0"/>
              </a:spcBef>
              <a:spcAft>
                <a:spcPts val="0"/>
              </a:spcAft>
              <a:buNone/>
            </a:pPr>
            <a:endParaRPr sz="1600"/>
          </a:p>
          <a:p>
            <a:pPr marL="457200" lvl="0" indent="-330200" algn="l" rtl="0">
              <a:lnSpc>
                <a:spcPct val="115000"/>
              </a:lnSpc>
              <a:spcBef>
                <a:spcPts val="0"/>
              </a:spcBef>
              <a:spcAft>
                <a:spcPts val="0"/>
              </a:spcAft>
              <a:buSzPts val="1600"/>
              <a:buChar char="●"/>
            </a:pPr>
            <a:r>
              <a:rPr lang="en" sz="1600" b="1"/>
              <a:t>All parties</a:t>
            </a:r>
            <a:r>
              <a:rPr lang="en" sz="1600"/>
              <a:t> would be </a:t>
            </a:r>
            <a:r>
              <a:rPr lang="en" sz="1600" b="1"/>
              <a:t>aware</a:t>
            </a:r>
            <a:r>
              <a:rPr lang="en" sz="1600"/>
              <a:t> of potential </a:t>
            </a:r>
            <a:r>
              <a:rPr lang="en" sz="1600" b="1"/>
              <a:t>phishing attempts</a:t>
            </a:r>
            <a:endParaRPr sz="1600" b="1"/>
          </a:p>
          <a:p>
            <a:pPr marL="457200" lvl="0" indent="0" algn="l" rtl="0">
              <a:lnSpc>
                <a:spcPct val="115000"/>
              </a:lnSpc>
              <a:spcBef>
                <a:spcPts val="0"/>
              </a:spcBef>
              <a:spcAft>
                <a:spcPts val="0"/>
              </a:spcAft>
              <a:buNone/>
            </a:pPr>
            <a:endParaRPr sz="1600"/>
          </a:p>
          <a:p>
            <a:pPr marL="457200" lvl="0" indent="-330200" algn="l" rtl="0">
              <a:lnSpc>
                <a:spcPct val="115000"/>
              </a:lnSpc>
              <a:spcBef>
                <a:spcPts val="0"/>
              </a:spcBef>
              <a:spcAft>
                <a:spcPts val="0"/>
              </a:spcAft>
              <a:buSzPts val="1600"/>
              <a:buChar char="●"/>
            </a:pPr>
            <a:r>
              <a:rPr lang="en" sz="1600" b="1"/>
              <a:t>Quick</a:t>
            </a:r>
            <a:r>
              <a:rPr lang="en" sz="1600"/>
              <a:t> and </a:t>
            </a:r>
            <a:r>
              <a:rPr lang="en" sz="1600" b="1"/>
              <a:t>decisive suspension</a:t>
            </a:r>
            <a:r>
              <a:rPr lang="en" sz="1600"/>
              <a:t> of scammers' accounts to </a:t>
            </a:r>
            <a:r>
              <a:rPr lang="en" sz="1600" b="1"/>
              <a:t>prevent damage</a:t>
            </a:r>
            <a:endParaRPr sz="1600" b="1"/>
          </a:p>
          <a:p>
            <a:pPr marL="457200" lvl="0" indent="0" algn="l" rtl="0">
              <a:lnSpc>
                <a:spcPct val="115000"/>
              </a:lnSpc>
              <a:spcBef>
                <a:spcPts val="0"/>
              </a:spcBef>
              <a:spcAft>
                <a:spcPts val="0"/>
              </a:spcAft>
              <a:buNone/>
            </a:pPr>
            <a:endParaRPr sz="1600"/>
          </a:p>
          <a:p>
            <a:pPr marL="457200" lvl="0" indent="-330200" algn="l" rtl="0">
              <a:lnSpc>
                <a:spcPct val="115000"/>
              </a:lnSpc>
              <a:spcBef>
                <a:spcPts val="0"/>
              </a:spcBef>
              <a:spcAft>
                <a:spcPts val="0"/>
              </a:spcAft>
              <a:buSzPts val="1600"/>
              <a:buChar char="●"/>
            </a:pPr>
            <a:r>
              <a:rPr lang="en" sz="1600" b="1"/>
              <a:t>Cloud providers</a:t>
            </a:r>
            <a:r>
              <a:rPr lang="en" sz="1600"/>
              <a:t> can support </a:t>
            </a:r>
            <a:r>
              <a:rPr lang="en" sz="1600" b="1"/>
              <a:t>machine learning</a:t>
            </a:r>
            <a:r>
              <a:rPr lang="en" sz="1600"/>
              <a:t> &amp;</a:t>
            </a:r>
            <a:r>
              <a:rPr lang="en" sz="1600" b="1"/>
              <a:t> analytical solutions</a:t>
            </a:r>
            <a:endParaRPr sz="1600" b="1"/>
          </a:p>
        </p:txBody>
      </p:sp>
      <p:grpSp>
        <p:nvGrpSpPr>
          <p:cNvPr id="981" name="Google Shape;981;p76"/>
          <p:cNvGrpSpPr/>
          <p:nvPr/>
        </p:nvGrpSpPr>
        <p:grpSpPr>
          <a:xfrm>
            <a:off x="232766" y="3960700"/>
            <a:ext cx="1009500" cy="965850"/>
            <a:chOff x="7430391" y="3491750"/>
            <a:chExt cx="1009500" cy="965850"/>
          </a:xfrm>
        </p:grpSpPr>
        <p:sp>
          <p:nvSpPr>
            <p:cNvPr id="982" name="Google Shape;982;p76"/>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983" name="Google Shape;983;p76"/>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pic>
        <p:nvPicPr>
          <p:cNvPr id="984" name="Google Shape;984;p76"/>
          <p:cNvPicPr preferRelativeResize="0"/>
          <p:nvPr/>
        </p:nvPicPr>
        <p:blipFill>
          <a:blip r:embed="rId4">
            <a:alphaModFix/>
          </a:blip>
          <a:stretch>
            <a:fillRect/>
          </a:stretch>
        </p:blipFill>
        <p:spPr>
          <a:xfrm>
            <a:off x="4089075" y="4036898"/>
            <a:ext cx="965850" cy="965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77"/>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Feasibility</a:t>
            </a:r>
            <a:endParaRPr/>
          </a:p>
        </p:txBody>
      </p:sp>
      <p:cxnSp>
        <p:nvCxnSpPr>
          <p:cNvPr id="990" name="Google Shape;990;p77">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991" name="Google Shape;991;p77">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
        <p:nvSpPr>
          <p:cNvPr id="992" name="Google Shape;992;p77"/>
          <p:cNvSpPr txBox="1">
            <a:spLocks noGrp="1"/>
          </p:cNvSpPr>
          <p:nvPr>
            <p:ph type="title" idx="2"/>
          </p:nvPr>
        </p:nvSpPr>
        <p:spPr>
          <a:xfrm>
            <a:off x="7620725" y="4658475"/>
            <a:ext cx="1350600" cy="278400"/>
          </a:xfrm>
          <a:prstGeom prst="rect">
            <a:avLst/>
          </a:prstGeom>
          <a:solidFill>
            <a:schemeClr val="lt1"/>
          </a:solidFill>
        </p:spPr>
        <p:txBody>
          <a:bodyPr spcFirstLastPara="1" wrap="square" lIns="91425" tIns="0" rIns="91425" bIns="0" anchor="b" anchorCtr="0">
            <a:noAutofit/>
          </a:bodyPr>
          <a:lstStyle/>
          <a:p>
            <a:pPr marL="0" lvl="0" indent="0" algn="ctr" rtl="0">
              <a:spcBef>
                <a:spcPts val="0"/>
              </a:spcBef>
              <a:spcAft>
                <a:spcPts val="0"/>
              </a:spcAft>
              <a:buNone/>
            </a:pPr>
            <a:r>
              <a:rPr lang="en"/>
              <a:t>Tai Jia An</a:t>
            </a:r>
            <a:endParaRPr/>
          </a:p>
        </p:txBody>
      </p:sp>
      <p:sp>
        <p:nvSpPr>
          <p:cNvPr id="993" name="Google Shape;993;p77"/>
          <p:cNvSpPr txBox="1">
            <a:spLocks noGrp="1"/>
          </p:cNvSpPr>
          <p:nvPr>
            <p:ph type="subTitle" idx="1"/>
          </p:nvPr>
        </p:nvSpPr>
        <p:spPr>
          <a:xfrm>
            <a:off x="250050" y="2161875"/>
            <a:ext cx="8643900" cy="762600"/>
          </a:xfrm>
          <a:prstGeom prst="rect">
            <a:avLst/>
          </a:prstGeom>
        </p:spPr>
        <p:txBody>
          <a:bodyPr spcFirstLastPara="1" wrap="square" lIns="91425" tIns="0" rIns="91425" bIns="91425" anchor="ctr" anchorCtr="0">
            <a:noAutofit/>
          </a:bodyPr>
          <a:lstStyle/>
          <a:p>
            <a:pPr marL="457200" lvl="0" indent="-330200" algn="l" rtl="0">
              <a:lnSpc>
                <a:spcPct val="115000"/>
              </a:lnSpc>
              <a:spcBef>
                <a:spcPts val="0"/>
              </a:spcBef>
              <a:spcAft>
                <a:spcPts val="0"/>
              </a:spcAft>
              <a:buSzPts val="1600"/>
              <a:buChar char="●"/>
            </a:pPr>
            <a:r>
              <a:rPr lang="en" sz="1600" b="1"/>
              <a:t>Initial upfront investment</a:t>
            </a:r>
            <a:r>
              <a:rPr lang="en" sz="1600"/>
              <a:t> required but models can be </a:t>
            </a:r>
            <a:r>
              <a:rPr lang="en" sz="1600" b="1"/>
              <a:t>scaled up easily</a:t>
            </a:r>
            <a:r>
              <a:rPr lang="en" sz="1600"/>
              <a:t> </a:t>
            </a:r>
            <a:endParaRPr sz="1600"/>
          </a:p>
          <a:p>
            <a:pPr marL="457200" lvl="0" indent="0" algn="l" rtl="0">
              <a:lnSpc>
                <a:spcPct val="115000"/>
              </a:lnSpc>
              <a:spcBef>
                <a:spcPts val="0"/>
              </a:spcBef>
              <a:spcAft>
                <a:spcPts val="0"/>
              </a:spcAft>
              <a:buNone/>
            </a:pPr>
            <a:endParaRPr sz="1600"/>
          </a:p>
          <a:p>
            <a:pPr marL="457200" lvl="0" indent="-330200" algn="l" rtl="0">
              <a:lnSpc>
                <a:spcPct val="115000"/>
              </a:lnSpc>
              <a:spcBef>
                <a:spcPts val="0"/>
              </a:spcBef>
              <a:spcAft>
                <a:spcPts val="0"/>
              </a:spcAft>
              <a:buSzPts val="1600"/>
              <a:buChar char="●"/>
            </a:pPr>
            <a:r>
              <a:rPr lang="en" sz="1600" b="1"/>
              <a:t>Carousell's pledge </a:t>
            </a:r>
            <a:r>
              <a:rPr lang="en" sz="1600"/>
              <a:t>to allocate</a:t>
            </a:r>
            <a:r>
              <a:rPr lang="en" sz="1600" b="1"/>
              <a:t> more budget</a:t>
            </a:r>
            <a:r>
              <a:rPr lang="en" sz="1600"/>
              <a:t> towards reducing phishing &amp; </a:t>
            </a:r>
            <a:r>
              <a:rPr lang="en" sz="1600" b="1"/>
              <a:t>abundance </a:t>
            </a:r>
            <a:r>
              <a:rPr lang="en" sz="1600"/>
              <a:t>of</a:t>
            </a:r>
            <a:r>
              <a:rPr lang="en" sz="1600" b="1"/>
              <a:t> in-house data</a:t>
            </a:r>
            <a:r>
              <a:rPr lang="en" sz="1600"/>
              <a:t> allow </a:t>
            </a:r>
            <a:r>
              <a:rPr lang="en" sz="1600" b="1"/>
              <a:t>effective implementation</a:t>
            </a:r>
            <a:r>
              <a:rPr lang="en" sz="1600"/>
              <a:t> of solution</a:t>
            </a:r>
            <a:endParaRPr sz="1600"/>
          </a:p>
          <a:p>
            <a:pPr marL="0" lvl="0" indent="0" algn="l" rtl="0">
              <a:lnSpc>
                <a:spcPct val="115000"/>
              </a:lnSpc>
              <a:spcBef>
                <a:spcPts val="0"/>
              </a:spcBef>
              <a:spcAft>
                <a:spcPts val="0"/>
              </a:spcAft>
              <a:buNone/>
            </a:pPr>
            <a:endParaRPr sz="1600"/>
          </a:p>
          <a:p>
            <a:pPr marL="457200" lvl="0" indent="-330200" algn="l" rtl="0">
              <a:lnSpc>
                <a:spcPct val="115000"/>
              </a:lnSpc>
              <a:spcBef>
                <a:spcPts val="0"/>
              </a:spcBef>
              <a:spcAft>
                <a:spcPts val="0"/>
              </a:spcAft>
              <a:buSzPts val="1600"/>
              <a:buChar char="●"/>
            </a:pPr>
            <a:r>
              <a:rPr lang="en" sz="1600" b="1"/>
              <a:t>Existing customer service </a:t>
            </a:r>
            <a:r>
              <a:rPr lang="en" sz="1600"/>
              <a:t>&amp; </a:t>
            </a:r>
            <a:r>
              <a:rPr lang="en" sz="1600" b="1"/>
              <a:t>content moderation teams</a:t>
            </a:r>
            <a:r>
              <a:rPr lang="en" sz="1600"/>
              <a:t> can support operations with minimal disruption due to solution's</a:t>
            </a:r>
            <a:r>
              <a:rPr lang="en" sz="1600" b="1"/>
              <a:t> automation</a:t>
            </a:r>
            <a:r>
              <a:rPr lang="en" sz="1600"/>
              <a:t> &amp; </a:t>
            </a:r>
            <a:r>
              <a:rPr lang="en" sz="1600" b="1"/>
              <a:t>easy-to-use</a:t>
            </a:r>
            <a:r>
              <a:rPr lang="en" sz="1600"/>
              <a:t>, </a:t>
            </a:r>
            <a:r>
              <a:rPr lang="en" sz="1600" b="1"/>
              <a:t>efficient</a:t>
            </a:r>
            <a:r>
              <a:rPr lang="en" sz="1600"/>
              <a:t> </a:t>
            </a:r>
            <a:r>
              <a:rPr lang="en" sz="1600" b="1"/>
              <a:t>dashboard</a:t>
            </a:r>
            <a:endParaRPr sz="1600" b="1"/>
          </a:p>
          <a:p>
            <a:pPr marL="0" lvl="0" indent="0" algn="l" rtl="0">
              <a:lnSpc>
                <a:spcPct val="115000"/>
              </a:lnSpc>
              <a:spcBef>
                <a:spcPts val="0"/>
              </a:spcBef>
              <a:spcAft>
                <a:spcPts val="0"/>
              </a:spcAft>
              <a:buNone/>
            </a:pPr>
            <a:endParaRPr sz="1600"/>
          </a:p>
          <a:p>
            <a:pPr marL="457200" lvl="0" indent="-330200" algn="l" rtl="0">
              <a:lnSpc>
                <a:spcPct val="115000"/>
              </a:lnSpc>
              <a:spcBef>
                <a:spcPts val="0"/>
              </a:spcBef>
              <a:spcAft>
                <a:spcPts val="0"/>
              </a:spcAft>
              <a:buSzPts val="1600"/>
              <a:buChar char="●"/>
            </a:pPr>
            <a:r>
              <a:rPr lang="en" sz="1600" b="1"/>
              <a:t>Experienced software team</a:t>
            </a:r>
            <a:r>
              <a:rPr lang="en" sz="1600"/>
              <a:t> at Carousell can easily connect analytical models &amp; auto suspension system with the platform</a:t>
            </a:r>
            <a:endParaRPr sz="1600"/>
          </a:p>
        </p:txBody>
      </p:sp>
      <p:grpSp>
        <p:nvGrpSpPr>
          <p:cNvPr id="994" name="Google Shape;994;p77"/>
          <p:cNvGrpSpPr/>
          <p:nvPr/>
        </p:nvGrpSpPr>
        <p:grpSpPr>
          <a:xfrm>
            <a:off x="232766" y="3960700"/>
            <a:ext cx="1009500" cy="965850"/>
            <a:chOff x="7430391" y="3491750"/>
            <a:chExt cx="1009500" cy="965850"/>
          </a:xfrm>
        </p:grpSpPr>
        <p:sp>
          <p:nvSpPr>
            <p:cNvPr id="995" name="Google Shape;995;p77"/>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996" name="Google Shape;996;p77"/>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pic>
        <p:nvPicPr>
          <p:cNvPr id="997" name="Google Shape;997;p77"/>
          <p:cNvPicPr preferRelativeResize="0"/>
          <p:nvPr/>
        </p:nvPicPr>
        <p:blipFill>
          <a:blip r:embed="rId4">
            <a:alphaModFix/>
          </a:blip>
          <a:stretch>
            <a:fillRect/>
          </a:stretch>
        </p:blipFill>
        <p:spPr>
          <a:xfrm>
            <a:off x="4955587" y="4095750"/>
            <a:ext cx="965850" cy="965850"/>
          </a:xfrm>
          <a:prstGeom prst="rect">
            <a:avLst/>
          </a:prstGeom>
          <a:noFill/>
          <a:ln>
            <a:noFill/>
          </a:ln>
        </p:spPr>
      </p:pic>
      <p:pic>
        <p:nvPicPr>
          <p:cNvPr id="998" name="Google Shape;998;p77"/>
          <p:cNvPicPr preferRelativeResize="0"/>
          <p:nvPr/>
        </p:nvPicPr>
        <p:blipFill>
          <a:blip r:embed="rId5">
            <a:alphaModFix/>
          </a:blip>
          <a:stretch>
            <a:fillRect/>
          </a:stretch>
        </p:blipFill>
        <p:spPr>
          <a:xfrm>
            <a:off x="3222563" y="4095750"/>
            <a:ext cx="965850" cy="965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78"/>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a:t>
            </a:r>
            <a:endParaRPr/>
          </a:p>
        </p:txBody>
      </p:sp>
      <p:cxnSp>
        <p:nvCxnSpPr>
          <p:cNvPr id="1004" name="Google Shape;1004;p78">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1005" name="Google Shape;1005;p78">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
        <p:nvSpPr>
          <p:cNvPr id="1006" name="Google Shape;1006;p78"/>
          <p:cNvSpPr txBox="1">
            <a:spLocks noGrp="1"/>
          </p:cNvSpPr>
          <p:nvPr>
            <p:ph type="title" idx="2"/>
          </p:nvPr>
        </p:nvSpPr>
        <p:spPr>
          <a:xfrm>
            <a:off x="7620725" y="4658475"/>
            <a:ext cx="1350600" cy="278400"/>
          </a:xfrm>
          <a:prstGeom prst="rect">
            <a:avLst/>
          </a:prstGeom>
          <a:solidFill>
            <a:schemeClr val="lt1"/>
          </a:solidFill>
        </p:spPr>
        <p:txBody>
          <a:bodyPr spcFirstLastPara="1" wrap="square" lIns="91425" tIns="0" rIns="91425" bIns="0" anchor="b" anchorCtr="0">
            <a:noAutofit/>
          </a:bodyPr>
          <a:lstStyle/>
          <a:p>
            <a:pPr marL="0" lvl="0" indent="0" algn="ctr" rtl="0">
              <a:spcBef>
                <a:spcPts val="0"/>
              </a:spcBef>
              <a:spcAft>
                <a:spcPts val="0"/>
              </a:spcAft>
              <a:buNone/>
            </a:pPr>
            <a:r>
              <a:rPr lang="en"/>
              <a:t>Tai Jia An</a:t>
            </a:r>
            <a:endParaRPr/>
          </a:p>
        </p:txBody>
      </p:sp>
      <p:sp>
        <p:nvSpPr>
          <p:cNvPr id="1007" name="Google Shape;1007;p78"/>
          <p:cNvSpPr txBox="1">
            <a:spLocks noGrp="1"/>
          </p:cNvSpPr>
          <p:nvPr>
            <p:ph type="subTitle" idx="1"/>
          </p:nvPr>
        </p:nvSpPr>
        <p:spPr>
          <a:xfrm>
            <a:off x="307500" y="2190450"/>
            <a:ext cx="8529000" cy="762600"/>
          </a:xfrm>
          <a:prstGeom prst="rect">
            <a:avLst/>
          </a:prstGeom>
        </p:spPr>
        <p:txBody>
          <a:bodyPr spcFirstLastPara="1" wrap="square" lIns="91425" tIns="0" rIns="91425" bIns="91425" anchor="ctr" anchorCtr="0">
            <a:noAutofit/>
          </a:bodyPr>
          <a:lstStyle/>
          <a:p>
            <a:pPr marL="457200" lvl="0" indent="-317500" algn="l" rtl="0">
              <a:lnSpc>
                <a:spcPct val="115000"/>
              </a:lnSpc>
              <a:spcBef>
                <a:spcPts val="0"/>
              </a:spcBef>
              <a:spcAft>
                <a:spcPts val="0"/>
              </a:spcAft>
              <a:buSzPts val="1400"/>
              <a:buChar char="●"/>
            </a:pPr>
            <a:r>
              <a:rPr lang="en" b="1"/>
              <a:t>Trade-off </a:t>
            </a:r>
            <a:r>
              <a:rPr lang="en"/>
              <a:t>between Neural Network model's </a:t>
            </a:r>
            <a:r>
              <a:rPr lang="en" b="1"/>
              <a:t>accuracy</a:t>
            </a:r>
            <a:r>
              <a:rPr lang="en"/>
              <a:t> and </a:t>
            </a:r>
            <a:r>
              <a:rPr lang="en" b="1"/>
              <a:t>false negative rate</a:t>
            </a:r>
            <a:endParaRPr b="1"/>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Carousell's </a:t>
            </a:r>
            <a:r>
              <a:rPr lang="en" b="1"/>
              <a:t>in-house data</a:t>
            </a:r>
            <a:r>
              <a:rPr lang="en"/>
              <a:t> can be used to </a:t>
            </a:r>
            <a:r>
              <a:rPr lang="en" b="1"/>
              <a:t>further train &amp; tune</a:t>
            </a:r>
            <a:r>
              <a:rPr lang="en"/>
              <a:t> the model to achieve </a:t>
            </a:r>
            <a:r>
              <a:rPr lang="en" b="1"/>
              <a:t>higher accuracy</a:t>
            </a:r>
            <a:r>
              <a:rPr lang="en"/>
              <a:t> &amp; l</a:t>
            </a:r>
            <a:r>
              <a:rPr lang="en" b="1"/>
              <a:t>ower false negative rate concurrently</a:t>
            </a:r>
            <a:endParaRPr b="1"/>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b="1"/>
              <a:t>Only two layers of checks: </a:t>
            </a:r>
            <a:r>
              <a:rPr lang="en"/>
              <a:t>some phishing URLs may still pass through &amp; </a:t>
            </a:r>
            <a:r>
              <a:rPr lang="en" b="1"/>
              <a:t>greater computational power</a:t>
            </a:r>
            <a:r>
              <a:rPr lang="en"/>
              <a:t> is required to train with more models per layer </a:t>
            </a:r>
            <a:endParaRPr/>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Supplement with </a:t>
            </a:r>
            <a:r>
              <a:rPr lang="en" b="1"/>
              <a:t>people-centric solution</a:t>
            </a:r>
            <a:r>
              <a:rPr lang="en"/>
              <a:t> to increase </a:t>
            </a:r>
            <a:r>
              <a:rPr lang="en" b="1"/>
              <a:t>users' scam detecting capabilities</a:t>
            </a:r>
            <a:endParaRPr b="1"/>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b="1"/>
              <a:t>Possible privacy concern:</a:t>
            </a:r>
            <a:r>
              <a:rPr lang="en"/>
              <a:t> abide by </a:t>
            </a:r>
            <a:r>
              <a:rPr lang="en" b="1"/>
              <a:t>Personal Data Protection Act</a:t>
            </a:r>
            <a:r>
              <a:rPr lang="en"/>
              <a:t> to mitigate</a:t>
            </a:r>
            <a:endParaRPr/>
          </a:p>
        </p:txBody>
      </p:sp>
      <p:grpSp>
        <p:nvGrpSpPr>
          <p:cNvPr id="1008" name="Google Shape;1008;p78"/>
          <p:cNvGrpSpPr/>
          <p:nvPr/>
        </p:nvGrpSpPr>
        <p:grpSpPr>
          <a:xfrm>
            <a:off x="232766" y="3960700"/>
            <a:ext cx="1009500" cy="965850"/>
            <a:chOff x="7430391" y="3491750"/>
            <a:chExt cx="1009500" cy="965850"/>
          </a:xfrm>
        </p:grpSpPr>
        <p:sp>
          <p:nvSpPr>
            <p:cNvPr id="1009" name="Google Shape;1009;p78"/>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1010" name="Google Shape;1010;p78"/>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pic>
        <p:nvPicPr>
          <p:cNvPr id="1011" name="Google Shape;1011;p78"/>
          <p:cNvPicPr preferRelativeResize="0"/>
          <p:nvPr/>
        </p:nvPicPr>
        <p:blipFill>
          <a:blip r:embed="rId4">
            <a:alphaModFix/>
          </a:blip>
          <a:stretch>
            <a:fillRect/>
          </a:stretch>
        </p:blipFill>
        <p:spPr>
          <a:xfrm>
            <a:off x="4089071" y="4025250"/>
            <a:ext cx="965850" cy="965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79"/>
          <p:cNvSpPr txBox="1">
            <a:spLocks noGrp="1"/>
          </p:cNvSpPr>
          <p:nvPr>
            <p:ph type="title"/>
          </p:nvPr>
        </p:nvSpPr>
        <p:spPr>
          <a:xfrm>
            <a:off x="494975" y="247750"/>
            <a:ext cx="847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Solutions to Further Reduce Carousell Phishing Rates </a:t>
            </a:r>
            <a:endParaRPr sz="2400"/>
          </a:p>
        </p:txBody>
      </p:sp>
      <p:cxnSp>
        <p:nvCxnSpPr>
          <p:cNvPr id="1017" name="Google Shape;1017;p79">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1018" name="Google Shape;1018;p79">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
        <p:nvSpPr>
          <p:cNvPr id="1019" name="Google Shape;1019;p79"/>
          <p:cNvSpPr/>
          <p:nvPr/>
        </p:nvSpPr>
        <p:spPr>
          <a:xfrm>
            <a:off x="430550" y="1003800"/>
            <a:ext cx="2463600" cy="3241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9"/>
          <p:cNvSpPr/>
          <p:nvPr/>
        </p:nvSpPr>
        <p:spPr>
          <a:xfrm>
            <a:off x="3191150" y="1003800"/>
            <a:ext cx="2463600" cy="3241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9"/>
          <p:cNvSpPr/>
          <p:nvPr/>
        </p:nvSpPr>
        <p:spPr>
          <a:xfrm>
            <a:off x="5951750" y="1003800"/>
            <a:ext cx="2463600" cy="3241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2" name="Google Shape;1022;p79"/>
          <p:cNvPicPr preferRelativeResize="0"/>
          <p:nvPr/>
        </p:nvPicPr>
        <p:blipFill rotWithShape="1">
          <a:blip r:embed="rId3">
            <a:alphaModFix amt="15000"/>
          </a:blip>
          <a:srcRect t="7123" r="57029" b="7157"/>
          <a:stretch/>
        </p:blipFill>
        <p:spPr>
          <a:xfrm>
            <a:off x="430550" y="1003800"/>
            <a:ext cx="2463600" cy="3241500"/>
          </a:xfrm>
          <a:prstGeom prst="rect">
            <a:avLst/>
          </a:prstGeom>
          <a:noFill/>
          <a:ln w="9525" cap="flat" cmpd="sng">
            <a:solidFill>
              <a:schemeClr val="accent1"/>
            </a:solidFill>
            <a:prstDash val="solid"/>
            <a:round/>
            <a:headEnd type="none" w="sm" len="sm"/>
            <a:tailEnd type="none" w="sm" len="sm"/>
          </a:ln>
        </p:spPr>
      </p:pic>
      <p:sp>
        <p:nvSpPr>
          <p:cNvPr id="1023" name="Google Shape;1023;p79"/>
          <p:cNvSpPr txBox="1">
            <a:spLocks noGrp="1"/>
          </p:cNvSpPr>
          <p:nvPr>
            <p:ph type="subTitle" idx="1"/>
          </p:nvPr>
        </p:nvSpPr>
        <p:spPr>
          <a:xfrm>
            <a:off x="430550" y="1576500"/>
            <a:ext cx="24636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solidFill>
                  <a:srgbClr val="990000"/>
                </a:solidFill>
              </a:rPr>
              <a:t>Blacklisting</a:t>
            </a:r>
            <a:endParaRPr sz="2300" b="1">
              <a:solidFill>
                <a:srgbClr val="990000"/>
              </a:solidFill>
            </a:endParaRPr>
          </a:p>
        </p:txBody>
      </p:sp>
      <p:cxnSp>
        <p:nvCxnSpPr>
          <p:cNvPr id="1024" name="Google Shape;1024;p79"/>
          <p:cNvCxnSpPr/>
          <p:nvPr/>
        </p:nvCxnSpPr>
        <p:spPr>
          <a:xfrm>
            <a:off x="669600" y="2165700"/>
            <a:ext cx="1971000" cy="0"/>
          </a:xfrm>
          <a:prstGeom prst="straightConnector1">
            <a:avLst/>
          </a:prstGeom>
          <a:noFill/>
          <a:ln w="38100" cap="flat" cmpd="sng">
            <a:solidFill>
              <a:srgbClr val="082740"/>
            </a:solidFill>
            <a:prstDash val="solid"/>
            <a:round/>
            <a:headEnd type="none" w="med" len="med"/>
            <a:tailEnd type="none" w="med" len="med"/>
          </a:ln>
        </p:spPr>
      </p:cxnSp>
      <p:pic>
        <p:nvPicPr>
          <p:cNvPr id="1025" name="Google Shape;1025;p79"/>
          <p:cNvPicPr preferRelativeResize="0"/>
          <p:nvPr/>
        </p:nvPicPr>
        <p:blipFill>
          <a:blip r:embed="rId4">
            <a:alphaModFix amt="12000"/>
          </a:blip>
          <a:stretch>
            <a:fillRect/>
          </a:stretch>
        </p:blipFill>
        <p:spPr>
          <a:xfrm>
            <a:off x="3191150" y="1003800"/>
            <a:ext cx="2463600" cy="3241500"/>
          </a:xfrm>
          <a:prstGeom prst="rect">
            <a:avLst/>
          </a:prstGeom>
          <a:noFill/>
          <a:ln w="9525" cap="flat" cmpd="sng">
            <a:solidFill>
              <a:schemeClr val="accent1"/>
            </a:solidFill>
            <a:prstDash val="solid"/>
            <a:round/>
            <a:headEnd type="none" w="sm" len="sm"/>
            <a:tailEnd type="none" w="sm" len="sm"/>
          </a:ln>
        </p:spPr>
      </p:pic>
      <p:sp>
        <p:nvSpPr>
          <p:cNvPr id="1026" name="Google Shape;1026;p79"/>
          <p:cNvSpPr txBox="1">
            <a:spLocks noGrp="1"/>
          </p:cNvSpPr>
          <p:nvPr>
            <p:ph type="subTitle" idx="2"/>
          </p:nvPr>
        </p:nvSpPr>
        <p:spPr>
          <a:xfrm>
            <a:off x="3191150" y="1576500"/>
            <a:ext cx="24636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solidFill>
                  <a:srgbClr val="990000"/>
                </a:solidFill>
              </a:rPr>
              <a:t>Partnership </a:t>
            </a:r>
            <a:endParaRPr sz="2300" b="1">
              <a:solidFill>
                <a:srgbClr val="990000"/>
              </a:solidFill>
            </a:endParaRPr>
          </a:p>
        </p:txBody>
      </p:sp>
      <p:cxnSp>
        <p:nvCxnSpPr>
          <p:cNvPr id="1027" name="Google Shape;1027;p79"/>
          <p:cNvCxnSpPr/>
          <p:nvPr/>
        </p:nvCxnSpPr>
        <p:spPr>
          <a:xfrm>
            <a:off x="3437450" y="2165700"/>
            <a:ext cx="1971000" cy="0"/>
          </a:xfrm>
          <a:prstGeom prst="straightConnector1">
            <a:avLst/>
          </a:prstGeom>
          <a:noFill/>
          <a:ln w="38100" cap="flat" cmpd="sng">
            <a:solidFill>
              <a:srgbClr val="082740"/>
            </a:solidFill>
            <a:prstDash val="solid"/>
            <a:round/>
            <a:headEnd type="none" w="med" len="med"/>
            <a:tailEnd type="none" w="med" len="med"/>
          </a:ln>
        </p:spPr>
      </p:cxnSp>
      <p:pic>
        <p:nvPicPr>
          <p:cNvPr id="1028" name="Google Shape;1028;p79"/>
          <p:cNvPicPr preferRelativeResize="0"/>
          <p:nvPr/>
        </p:nvPicPr>
        <p:blipFill>
          <a:blip r:embed="rId5">
            <a:alphaModFix amt="15000"/>
          </a:blip>
          <a:stretch>
            <a:fillRect/>
          </a:stretch>
        </p:blipFill>
        <p:spPr>
          <a:xfrm>
            <a:off x="5951750" y="1003800"/>
            <a:ext cx="2463600" cy="3241499"/>
          </a:xfrm>
          <a:prstGeom prst="rect">
            <a:avLst/>
          </a:prstGeom>
          <a:noFill/>
          <a:ln>
            <a:noFill/>
          </a:ln>
        </p:spPr>
      </p:pic>
      <p:sp>
        <p:nvSpPr>
          <p:cNvPr id="1029" name="Google Shape;1029;p79"/>
          <p:cNvSpPr txBox="1">
            <a:spLocks noGrp="1"/>
          </p:cNvSpPr>
          <p:nvPr>
            <p:ph type="subTitle" idx="3"/>
          </p:nvPr>
        </p:nvSpPr>
        <p:spPr>
          <a:xfrm>
            <a:off x="5951750" y="1576500"/>
            <a:ext cx="24636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solidFill>
                  <a:srgbClr val="990000"/>
                </a:solidFill>
              </a:rPr>
              <a:t>Communication</a:t>
            </a:r>
            <a:endParaRPr sz="2300" b="1">
              <a:solidFill>
                <a:srgbClr val="990000"/>
              </a:solidFill>
            </a:endParaRPr>
          </a:p>
        </p:txBody>
      </p:sp>
      <p:cxnSp>
        <p:nvCxnSpPr>
          <p:cNvPr id="1030" name="Google Shape;1030;p79"/>
          <p:cNvCxnSpPr/>
          <p:nvPr/>
        </p:nvCxnSpPr>
        <p:spPr>
          <a:xfrm>
            <a:off x="6205300" y="2165700"/>
            <a:ext cx="1971000" cy="0"/>
          </a:xfrm>
          <a:prstGeom prst="straightConnector1">
            <a:avLst/>
          </a:prstGeom>
          <a:noFill/>
          <a:ln w="38100" cap="flat" cmpd="sng">
            <a:solidFill>
              <a:srgbClr val="082740"/>
            </a:solidFill>
            <a:prstDash val="solid"/>
            <a:round/>
            <a:headEnd type="none" w="med" len="med"/>
            <a:tailEnd type="none" w="med" len="med"/>
          </a:ln>
        </p:spPr>
      </p:cxnSp>
      <p:sp>
        <p:nvSpPr>
          <p:cNvPr id="1031" name="Google Shape;1031;p79"/>
          <p:cNvSpPr txBox="1"/>
          <p:nvPr/>
        </p:nvSpPr>
        <p:spPr>
          <a:xfrm>
            <a:off x="593150" y="2453350"/>
            <a:ext cx="2138400" cy="923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a:solidFill>
                  <a:srgbClr val="990000"/>
                </a:solidFill>
              </a:rPr>
              <a:t>Malicious URLs that have been detected, will be blacklisted</a:t>
            </a:r>
            <a:endParaRPr sz="1600">
              <a:solidFill>
                <a:srgbClr val="990000"/>
              </a:solidFill>
            </a:endParaRPr>
          </a:p>
        </p:txBody>
      </p:sp>
      <p:sp>
        <p:nvSpPr>
          <p:cNvPr id="1032" name="Google Shape;1032;p79"/>
          <p:cNvSpPr/>
          <p:nvPr/>
        </p:nvSpPr>
        <p:spPr>
          <a:xfrm>
            <a:off x="430550" y="1003800"/>
            <a:ext cx="471000" cy="4710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rPr>
              <a:t>1</a:t>
            </a:r>
            <a:endParaRPr sz="1800" b="1">
              <a:solidFill>
                <a:schemeClr val="lt1"/>
              </a:solidFill>
            </a:endParaRPr>
          </a:p>
        </p:txBody>
      </p:sp>
      <p:sp>
        <p:nvSpPr>
          <p:cNvPr id="1033" name="Google Shape;1033;p79"/>
          <p:cNvSpPr/>
          <p:nvPr/>
        </p:nvSpPr>
        <p:spPr>
          <a:xfrm>
            <a:off x="3191150" y="1003800"/>
            <a:ext cx="471000" cy="4710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rPr>
              <a:t>2</a:t>
            </a:r>
            <a:endParaRPr sz="1800" b="1">
              <a:solidFill>
                <a:schemeClr val="lt1"/>
              </a:solidFill>
            </a:endParaRPr>
          </a:p>
        </p:txBody>
      </p:sp>
      <p:sp>
        <p:nvSpPr>
          <p:cNvPr id="1034" name="Google Shape;1034;p79"/>
          <p:cNvSpPr/>
          <p:nvPr/>
        </p:nvSpPr>
        <p:spPr>
          <a:xfrm>
            <a:off x="5951750" y="1003800"/>
            <a:ext cx="471000" cy="4710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rPr>
              <a:t>3</a:t>
            </a:r>
            <a:endParaRPr sz="1800" b="1">
              <a:solidFill>
                <a:schemeClr val="lt1"/>
              </a:solidFill>
            </a:endParaRPr>
          </a:p>
        </p:txBody>
      </p:sp>
      <p:sp>
        <p:nvSpPr>
          <p:cNvPr id="1035" name="Google Shape;1035;p79"/>
          <p:cNvSpPr txBox="1"/>
          <p:nvPr/>
        </p:nvSpPr>
        <p:spPr>
          <a:xfrm>
            <a:off x="3234800" y="2453350"/>
            <a:ext cx="2376300" cy="1169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a:solidFill>
                  <a:srgbClr val="990000"/>
                </a:solidFill>
              </a:rPr>
              <a:t>Collaborate with other platform to improve the ecommerce industry in phishing activities</a:t>
            </a:r>
            <a:endParaRPr sz="1600">
              <a:solidFill>
                <a:srgbClr val="990000"/>
              </a:solidFill>
            </a:endParaRPr>
          </a:p>
        </p:txBody>
      </p:sp>
      <p:sp>
        <p:nvSpPr>
          <p:cNvPr id="1036" name="Google Shape;1036;p79"/>
          <p:cNvSpPr txBox="1"/>
          <p:nvPr/>
        </p:nvSpPr>
        <p:spPr>
          <a:xfrm>
            <a:off x="6159850" y="2453350"/>
            <a:ext cx="2061900" cy="923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a:solidFill>
                  <a:srgbClr val="990000"/>
                </a:solidFill>
              </a:rPr>
              <a:t>Better outreach of anti-phishing effort to its stakeholders.</a:t>
            </a:r>
            <a:endParaRPr sz="1600">
              <a:solidFill>
                <a:srgbClr val="990000"/>
              </a:solidFill>
            </a:endParaRPr>
          </a:p>
        </p:txBody>
      </p:sp>
      <p:grpSp>
        <p:nvGrpSpPr>
          <p:cNvPr id="1037" name="Google Shape;1037;p79"/>
          <p:cNvGrpSpPr/>
          <p:nvPr/>
        </p:nvGrpSpPr>
        <p:grpSpPr>
          <a:xfrm>
            <a:off x="-322" y="4428659"/>
            <a:ext cx="1080988" cy="650164"/>
            <a:chOff x="7430404" y="3491750"/>
            <a:chExt cx="1460400" cy="878244"/>
          </a:xfrm>
        </p:grpSpPr>
        <p:sp>
          <p:nvSpPr>
            <p:cNvPr id="1038" name="Google Shape;1038;p79"/>
            <p:cNvSpPr txBox="1"/>
            <p:nvPr/>
          </p:nvSpPr>
          <p:spPr>
            <a:xfrm>
              <a:off x="7430404" y="3993494"/>
              <a:ext cx="14604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1039" name="Google Shape;1039;p79"/>
            <p:cNvPicPr preferRelativeResize="0"/>
            <p:nvPr/>
          </p:nvPicPr>
          <p:blipFill rotWithShape="1">
            <a:blip r:embed="rId6">
              <a:alphaModFix/>
            </a:blip>
            <a:srcRect l="23331" t="19663" r="22748" b="20589"/>
            <a:stretch/>
          </p:blipFill>
          <p:spPr>
            <a:xfrm>
              <a:off x="7669212" y="3491750"/>
              <a:ext cx="531875" cy="589350"/>
            </a:xfrm>
            <a:prstGeom prst="rect">
              <a:avLst/>
            </a:prstGeom>
            <a:noFill/>
            <a:ln>
              <a:noFill/>
            </a:ln>
          </p:spPr>
        </p:pic>
      </p:grpSp>
      <p:sp>
        <p:nvSpPr>
          <p:cNvPr id="1040" name="Google Shape;1040;p79"/>
          <p:cNvSpPr txBox="1">
            <a:spLocks noGrp="1"/>
          </p:cNvSpPr>
          <p:nvPr>
            <p:ph type="title" idx="4294967295"/>
          </p:nvPr>
        </p:nvSpPr>
        <p:spPr>
          <a:xfrm>
            <a:off x="7168175" y="4614538"/>
            <a:ext cx="1800600" cy="278400"/>
          </a:xfrm>
          <a:prstGeom prst="rect">
            <a:avLst/>
          </a:prstGeom>
          <a:solidFill>
            <a:schemeClr val="lt1"/>
          </a:solidFill>
        </p:spPr>
        <p:txBody>
          <a:bodyPr spcFirstLastPara="1" wrap="square" lIns="91425" tIns="79200" rIns="91425" bIns="91425" anchor="t" anchorCtr="0">
            <a:noAutofit/>
          </a:bodyPr>
          <a:lstStyle/>
          <a:p>
            <a:pPr marL="0" lvl="0" indent="0" algn="ctr" rtl="0">
              <a:spcBef>
                <a:spcPts val="0"/>
              </a:spcBef>
              <a:spcAft>
                <a:spcPts val="0"/>
              </a:spcAft>
              <a:buNone/>
            </a:pPr>
            <a:r>
              <a:rPr lang="en" sz="1900">
                <a:solidFill>
                  <a:schemeClr val="accent1"/>
                </a:solidFill>
              </a:rPr>
              <a:t>Tay Wei Ming</a:t>
            </a:r>
            <a:endParaRPr sz="1900">
              <a:solidFill>
                <a:schemeClr val="accen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cxnSp>
        <p:nvCxnSpPr>
          <p:cNvPr id="1045" name="Google Shape;1045;p80">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1046" name="Google Shape;1046;p80">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grpSp>
        <p:nvGrpSpPr>
          <p:cNvPr id="1047" name="Google Shape;1047;p80"/>
          <p:cNvGrpSpPr/>
          <p:nvPr/>
        </p:nvGrpSpPr>
        <p:grpSpPr>
          <a:xfrm>
            <a:off x="232766" y="3960700"/>
            <a:ext cx="1009500" cy="965850"/>
            <a:chOff x="7430391" y="3491750"/>
            <a:chExt cx="1009500" cy="965850"/>
          </a:xfrm>
        </p:grpSpPr>
        <p:sp>
          <p:nvSpPr>
            <p:cNvPr id="1048" name="Google Shape;1048;p80"/>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1049" name="Google Shape;1049;p80"/>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1050" name="Google Shape;1050;p80"/>
          <p:cNvSpPr txBox="1">
            <a:spLocks noGrp="1"/>
          </p:cNvSpPr>
          <p:nvPr>
            <p:ph type="title" idx="2"/>
          </p:nvPr>
        </p:nvSpPr>
        <p:spPr>
          <a:xfrm>
            <a:off x="6872400" y="4658475"/>
            <a:ext cx="2098800" cy="278400"/>
          </a:xfrm>
          <a:prstGeom prst="rect">
            <a:avLst/>
          </a:prstGeom>
          <a:solidFill>
            <a:schemeClr val="lt1"/>
          </a:solidFill>
        </p:spPr>
        <p:txBody>
          <a:bodyPr spcFirstLastPara="1" wrap="square" lIns="91425" tIns="0" rIns="91425" bIns="0" anchor="b" anchorCtr="0">
            <a:noAutofit/>
          </a:bodyPr>
          <a:lstStyle/>
          <a:p>
            <a:pPr marL="0" lvl="0" indent="0" algn="l" rtl="0">
              <a:spcBef>
                <a:spcPts val="0"/>
              </a:spcBef>
              <a:spcAft>
                <a:spcPts val="0"/>
              </a:spcAft>
              <a:buNone/>
            </a:pPr>
            <a:r>
              <a:rPr lang="en"/>
              <a:t>Tay Wei Ming</a:t>
            </a:r>
            <a:endParaRPr/>
          </a:p>
        </p:txBody>
      </p:sp>
      <p:sp>
        <p:nvSpPr>
          <p:cNvPr id="1051" name="Google Shape;1051;p80"/>
          <p:cNvSpPr txBox="1">
            <a:spLocks noGrp="1"/>
          </p:cNvSpPr>
          <p:nvPr>
            <p:ph type="title" idx="3"/>
          </p:nvPr>
        </p:nvSpPr>
        <p:spPr>
          <a:xfrm>
            <a:off x="494975" y="227800"/>
            <a:ext cx="8473800" cy="63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URL Blacklisting to Reduce Carousell Phishing Activities</a:t>
            </a:r>
            <a:endParaRPr sz="2400"/>
          </a:p>
          <a:p>
            <a:pPr marL="0" lvl="0" indent="0" algn="l" rtl="0">
              <a:spcBef>
                <a:spcPts val="0"/>
              </a:spcBef>
              <a:spcAft>
                <a:spcPts val="0"/>
              </a:spcAft>
              <a:buNone/>
            </a:pPr>
            <a:endParaRPr sz="2500"/>
          </a:p>
          <a:p>
            <a:pPr marL="0" lvl="0" indent="0" algn="l" rtl="0">
              <a:spcBef>
                <a:spcPts val="0"/>
              </a:spcBef>
              <a:spcAft>
                <a:spcPts val="0"/>
              </a:spcAft>
              <a:buNone/>
            </a:pPr>
            <a:endParaRPr sz="2500"/>
          </a:p>
        </p:txBody>
      </p:sp>
      <p:sp>
        <p:nvSpPr>
          <p:cNvPr id="1052" name="Google Shape;1052;p80"/>
          <p:cNvSpPr/>
          <p:nvPr/>
        </p:nvSpPr>
        <p:spPr>
          <a:xfrm>
            <a:off x="2647400" y="973931"/>
            <a:ext cx="3073800" cy="471900"/>
          </a:xfrm>
          <a:prstGeom prst="rect">
            <a:avLst/>
          </a:prstGeom>
          <a:solidFill>
            <a:srgbClr val="315D7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2540" lvl="0" indent="0" algn="ctr" rtl="0">
              <a:lnSpc>
                <a:spcPct val="115000"/>
              </a:lnSpc>
              <a:spcBef>
                <a:spcPts val="0"/>
              </a:spcBef>
              <a:spcAft>
                <a:spcPts val="0"/>
              </a:spcAft>
              <a:buClr>
                <a:srgbClr val="000000"/>
              </a:buClr>
              <a:buSzPts val="1100"/>
              <a:buFont typeface="Arial"/>
              <a:buNone/>
            </a:pPr>
            <a:r>
              <a:rPr lang="en" sz="1200" b="1">
                <a:solidFill>
                  <a:schemeClr val="lt1"/>
                </a:solidFill>
                <a:latin typeface="Trebuchet MS"/>
                <a:ea typeface="Trebuchet MS"/>
                <a:cs typeface="Trebuchet MS"/>
                <a:sym typeface="Trebuchet MS"/>
              </a:rPr>
              <a:t>How the solution works</a:t>
            </a:r>
            <a:endParaRPr sz="1200" b="1" i="0" u="none" strike="noStrike" cap="none">
              <a:solidFill>
                <a:schemeClr val="lt1"/>
              </a:solidFill>
              <a:latin typeface="Trebuchet MS"/>
              <a:ea typeface="Trebuchet MS"/>
              <a:cs typeface="Trebuchet MS"/>
              <a:sym typeface="Trebuchet MS"/>
            </a:endParaRPr>
          </a:p>
        </p:txBody>
      </p:sp>
      <p:sp>
        <p:nvSpPr>
          <p:cNvPr id="1053" name="Google Shape;1053;p80"/>
          <p:cNvSpPr/>
          <p:nvPr/>
        </p:nvSpPr>
        <p:spPr>
          <a:xfrm>
            <a:off x="5807525" y="973931"/>
            <a:ext cx="3073800" cy="471900"/>
          </a:xfrm>
          <a:prstGeom prst="rect">
            <a:avLst/>
          </a:prstGeom>
          <a:solidFill>
            <a:srgbClr val="99000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2540" lvl="0" indent="0" algn="ctr" rtl="0">
              <a:lnSpc>
                <a:spcPct val="115000"/>
              </a:lnSpc>
              <a:spcBef>
                <a:spcPts val="0"/>
              </a:spcBef>
              <a:spcAft>
                <a:spcPts val="0"/>
              </a:spcAft>
              <a:buClr>
                <a:srgbClr val="000000"/>
              </a:buClr>
              <a:buSzPts val="1100"/>
              <a:buFont typeface="Arial"/>
              <a:buNone/>
            </a:pPr>
            <a:r>
              <a:rPr lang="en" sz="1200" b="1">
                <a:solidFill>
                  <a:schemeClr val="lt1"/>
                </a:solidFill>
                <a:latin typeface="Trebuchet MS"/>
                <a:ea typeface="Trebuchet MS"/>
                <a:cs typeface="Trebuchet MS"/>
                <a:sym typeface="Trebuchet MS"/>
              </a:rPr>
              <a:t>Benefits</a:t>
            </a:r>
            <a:endParaRPr sz="1200" b="1" i="0" u="none" strike="noStrike" cap="none">
              <a:solidFill>
                <a:schemeClr val="lt1"/>
              </a:solidFill>
              <a:latin typeface="Trebuchet MS"/>
              <a:ea typeface="Trebuchet MS"/>
              <a:cs typeface="Trebuchet MS"/>
              <a:sym typeface="Trebuchet MS"/>
            </a:endParaRPr>
          </a:p>
        </p:txBody>
      </p:sp>
      <p:sp>
        <p:nvSpPr>
          <p:cNvPr id="1054" name="Google Shape;1054;p80"/>
          <p:cNvSpPr/>
          <p:nvPr/>
        </p:nvSpPr>
        <p:spPr>
          <a:xfrm>
            <a:off x="582275" y="973931"/>
            <a:ext cx="1978800" cy="471900"/>
          </a:xfrm>
          <a:prstGeom prst="rect">
            <a:avLst/>
          </a:prstGeom>
          <a:solidFill>
            <a:srgbClr val="315D7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2540" lvl="0" indent="0" algn="ctr" rtl="0">
              <a:lnSpc>
                <a:spcPct val="115000"/>
              </a:lnSpc>
              <a:spcBef>
                <a:spcPts val="0"/>
              </a:spcBef>
              <a:spcAft>
                <a:spcPts val="0"/>
              </a:spcAft>
              <a:buClr>
                <a:srgbClr val="000000"/>
              </a:buClr>
              <a:buSzPts val="1100"/>
              <a:buFont typeface="Arial"/>
              <a:buNone/>
            </a:pPr>
            <a:r>
              <a:rPr lang="en" sz="1200" b="1">
                <a:solidFill>
                  <a:schemeClr val="lt1"/>
                </a:solidFill>
                <a:latin typeface="Trebuchet MS"/>
                <a:ea typeface="Trebuchet MS"/>
                <a:cs typeface="Trebuchet MS"/>
                <a:sym typeface="Trebuchet MS"/>
              </a:rPr>
              <a:t>Recommendation</a:t>
            </a:r>
            <a:endParaRPr sz="1200" b="1" i="0" u="none" strike="noStrike" cap="none">
              <a:solidFill>
                <a:schemeClr val="lt1"/>
              </a:solidFill>
              <a:latin typeface="Trebuchet MS"/>
              <a:ea typeface="Trebuchet MS"/>
              <a:cs typeface="Trebuchet MS"/>
              <a:sym typeface="Trebuchet MS"/>
            </a:endParaRPr>
          </a:p>
        </p:txBody>
      </p:sp>
      <p:sp>
        <p:nvSpPr>
          <p:cNvPr id="1055" name="Google Shape;1055;p80"/>
          <p:cNvSpPr/>
          <p:nvPr/>
        </p:nvSpPr>
        <p:spPr>
          <a:xfrm>
            <a:off x="582425" y="1550845"/>
            <a:ext cx="1978800" cy="2317500"/>
          </a:xfrm>
          <a:prstGeom prst="rect">
            <a:avLst/>
          </a:prstGeom>
          <a:solidFill>
            <a:srgbClr val="315D7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2540" lvl="0" indent="0" algn="ctr" rtl="0">
              <a:lnSpc>
                <a:spcPct val="115000"/>
              </a:lnSpc>
              <a:spcBef>
                <a:spcPts val="0"/>
              </a:spcBef>
              <a:spcAft>
                <a:spcPts val="0"/>
              </a:spcAft>
              <a:buClr>
                <a:srgbClr val="000000"/>
              </a:buClr>
              <a:buSzPts val="1100"/>
              <a:buFont typeface="Arial"/>
              <a:buNone/>
            </a:pPr>
            <a:r>
              <a:rPr lang="en" sz="1200" b="1">
                <a:solidFill>
                  <a:schemeClr val="lt1"/>
                </a:solidFill>
                <a:latin typeface="Trebuchet MS"/>
                <a:ea typeface="Trebuchet MS"/>
                <a:cs typeface="Trebuchet MS"/>
                <a:sym typeface="Trebuchet MS"/>
              </a:rPr>
              <a:t>URLs Blacklisting</a:t>
            </a:r>
            <a:endParaRPr sz="1200" b="1" i="0" u="none" strike="noStrike" cap="none">
              <a:solidFill>
                <a:schemeClr val="lt1"/>
              </a:solidFill>
              <a:latin typeface="Trebuchet MS"/>
              <a:ea typeface="Trebuchet MS"/>
              <a:cs typeface="Trebuchet MS"/>
              <a:sym typeface="Trebuchet MS"/>
            </a:endParaRPr>
          </a:p>
        </p:txBody>
      </p:sp>
      <p:sp>
        <p:nvSpPr>
          <p:cNvPr id="1056" name="Google Shape;1056;p80"/>
          <p:cNvSpPr/>
          <p:nvPr/>
        </p:nvSpPr>
        <p:spPr>
          <a:xfrm>
            <a:off x="2647400" y="1550845"/>
            <a:ext cx="3073800" cy="23175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2540" lvl="0" indent="0" algn="l" rtl="0">
              <a:lnSpc>
                <a:spcPct val="115000"/>
              </a:lnSpc>
              <a:spcBef>
                <a:spcPts val="0"/>
              </a:spcBef>
              <a:spcAft>
                <a:spcPts val="0"/>
              </a:spcAft>
              <a:buNone/>
            </a:pPr>
            <a:endParaRPr sz="1200">
              <a:latin typeface="Trebuchet MS"/>
              <a:ea typeface="Trebuchet MS"/>
              <a:cs typeface="Trebuchet MS"/>
              <a:sym typeface="Trebuchet MS"/>
            </a:endParaRPr>
          </a:p>
        </p:txBody>
      </p:sp>
      <p:sp>
        <p:nvSpPr>
          <p:cNvPr id="1057" name="Google Shape;1057;p80"/>
          <p:cNvSpPr txBox="1"/>
          <p:nvPr/>
        </p:nvSpPr>
        <p:spPr>
          <a:xfrm>
            <a:off x="2756600" y="1720870"/>
            <a:ext cx="2855400" cy="1833000"/>
          </a:xfrm>
          <a:prstGeom prst="rect">
            <a:avLst/>
          </a:prstGeom>
          <a:noFill/>
          <a:ln>
            <a:noFill/>
          </a:ln>
        </p:spPr>
        <p:txBody>
          <a:bodyPr spcFirstLastPara="1" wrap="square" lIns="91425" tIns="91425" rIns="91425" bIns="91425" anchor="t" anchorCtr="0">
            <a:noAutofit/>
          </a:bodyPr>
          <a:lstStyle/>
          <a:p>
            <a:pPr marL="114300" marR="2540" lvl="0" indent="-133350" algn="just" rtl="0">
              <a:lnSpc>
                <a:spcPct val="115000"/>
              </a:lnSpc>
              <a:spcBef>
                <a:spcPts val="0"/>
              </a:spcBef>
              <a:spcAft>
                <a:spcPts val="0"/>
              </a:spcAft>
              <a:buClr>
                <a:schemeClr val="dk1"/>
              </a:buClr>
              <a:buSzPts val="1200"/>
              <a:buFont typeface="Trebuchet MS"/>
              <a:buAutoNum type="arabicPeriod"/>
            </a:pPr>
            <a:r>
              <a:rPr lang="en" sz="1200">
                <a:solidFill>
                  <a:schemeClr val="dk1"/>
                </a:solidFill>
                <a:latin typeface="Trebuchet MS"/>
                <a:ea typeface="Trebuchet MS"/>
                <a:cs typeface="Trebuchet MS"/>
                <a:sym typeface="Trebuchet MS"/>
              </a:rPr>
              <a:t>Rejects Links that do not meet proper SSL final state requirement.</a:t>
            </a:r>
            <a:endParaRPr sz="1200">
              <a:solidFill>
                <a:schemeClr val="dk1"/>
              </a:solidFill>
              <a:latin typeface="Trebuchet MS"/>
              <a:ea typeface="Trebuchet MS"/>
              <a:cs typeface="Trebuchet MS"/>
              <a:sym typeface="Trebuchet MS"/>
            </a:endParaRPr>
          </a:p>
          <a:p>
            <a:pPr marL="457200" marR="2540" lvl="0" indent="0" algn="just" rtl="0">
              <a:lnSpc>
                <a:spcPct val="115000"/>
              </a:lnSpc>
              <a:spcBef>
                <a:spcPts val="0"/>
              </a:spcBef>
              <a:spcAft>
                <a:spcPts val="0"/>
              </a:spcAft>
              <a:buNone/>
            </a:pPr>
            <a:endParaRPr sz="1200">
              <a:solidFill>
                <a:schemeClr val="dk1"/>
              </a:solidFill>
              <a:latin typeface="Trebuchet MS"/>
              <a:ea typeface="Trebuchet MS"/>
              <a:cs typeface="Trebuchet MS"/>
              <a:sym typeface="Trebuchet MS"/>
            </a:endParaRPr>
          </a:p>
          <a:p>
            <a:pPr marL="114300" marR="2540" lvl="0" indent="-133350" algn="just" rtl="0">
              <a:lnSpc>
                <a:spcPct val="115000"/>
              </a:lnSpc>
              <a:spcBef>
                <a:spcPts val="0"/>
              </a:spcBef>
              <a:spcAft>
                <a:spcPts val="0"/>
              </a:spcAft>
              <a:buClr>
                <a:schemeClr val="dk1"/>
              </a:buClr>
              <a:buSzPts val="1200"/>
              <a:buFont typeface="Trebuchet MS"/>
              <a:buAutoNum type="arabicPeriod"/>
            </a:pPr>
            <a:r>
              <a:rPr lang="en" sz="1200">
                <a:solidFill>
                  <a:schemeClr val="dk1"/>
                </a:solidFill>
                <a:latin typeface="Trebuchet MS"/>
                <a:ea typeface="Trebuchet MS"/>
                <a:cs typeface="Trebuchet MS"/>
                <a:sym typeface="Trebuchet MS"/>
              </a:rPr>
              <a:t>Malicious URLs or past URLs phishing cases will be blacklisted.</a:t>
            </a:r>
            <a:endParaRPr sz="1200">
              <a:solidFill>
                <a:schemeClr val="dk1"/>
              </a:solidFill>
              <a:latin typeface="Trebuchet MS"/>
              <a:ea typeface="Trebuchet MS"/>
              <a:cs typeface="Trebuchet MS"/>
              <a:sym typeface="Trebuchet MS"/>
            </a:endParaRPr>
          </a:p>
          <a:p>
            <a:pPr marL="457200" marR="2540" lvl="0" indent="0" algn="just" rtl="0">
              <a:lnSpc>
                <a:spcPct val="115000"/>
              </a:lnSpc>
              <a:spcBef>
                <a:spcPts val="0"/>
              </a:spcBef>
              <a:spcAft>
                <a:spcPts val="0"/>
              </a:spcAft>
              <a:buNone/>
            </a:pPr>
            <a:endParaRPr sz="1200">
              <a:solidFill>
                <a:schemeClr val="dk1"/>
              </a:solidFill>
              <a:latin typeface="Trebuchet MS"/>
              <a:ea typeface="Trebuchet MS"/>
              <a:cs typeface="Trebuchet MS"/>
              <a:sym typeface="Trebuchet MS"/>
            </a:endParaRPr>
          </a:p>
          <a:p>
            <a:pPr marL="114300" marR="2540" lvl="0" indent="-133350" algn="just" rtl="0">
              <a:lnSpc>
                <a:spcPct val="115000"/>
              </a:lnSpc>
              <a:spcBef>
                <a:spcPts val="0"/>
              </a:spcBef>
              <a:spcAft>
                <a:spcPts val="0"/>
              </a:spcAft>
              <a:buClr>
                <a:schemeClr val="dk1"/>
              </a:buClr>
              <a:buSzPts val="1200"/>
              <a:buFont typeface="Trebuchet MS"/>
              <a:buAutoNum type="arabicPeriod"/>
            </a:pPr>
            <a:r>
              <a:rPr lang="en" sz="1200">
                <a:solidFill>
                  <a:schemeClr val="dk1"/>
                </a:solidFill>
                <a:latin typeface="Trebuchet MS"/>
                <a:ea typeface="Trebuchet MS"/>
                <a:cs typeface="Trebuchet MS"/>
                <a:sym typeface="Trebuchet MS"/>
              </a:rPr>
              <a:t>User attempting to access those URLs will be alerted.</a:t>
            </a:r>
            <a:endParaRPr>
              <a:solidFill>
                <a:schemeClr val="dk1"/>
              </a:solidFill>
            </a:endParaRPr>
          </a:p>
        </p:txBody>
      </p:sp>
      <p:sp>
        <p:nvSpPr>
          <p:cNvPr id="1058" name="Google Shape;1058;p80"/>
          <p:cNvSpPr/>
          <p:nvPr/>
        </p:nvSpPr>
        <p:spPr>
          <a:xfrm>
            <a:off x="5807375" y="1550844"/>
            <a:ext cx="3073800" cy="605700"/>
          </a:xfrm>
          <a:prstGeom prst="rect">
            <a:avLst/>
          </a:prstGeom>
          <a:solidFill>
            <a:srgbClr val="F7E3E3"/>
          </a:solidFill>
          <a:ln w="9525" cap="flat" cmpd="sng">
            <a:solidFill>
              <a:srgbClr val="99000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200">
                <a:solidFill>
                  <a:schemeClr val="dk1"/>
                </a:solidFill>
                <a:latin typeface="Trebuchet MS"/>
                <a:ea typeface="Trebuchet MS"/>
                <a:cs typeface="Trebuchet MS"/>
                <a:sym typeface="Trebuchet MS"/>
              </a:rPr>
              <a:t>Faster detection of malicious URL</a:t>
            </a:r>
            <a:endParaRPr sz="1200" b="1" i="0" u="none" strike="noStrike" cap="none">
              <a:solidFill>
                <a:schemeClr val="dk1"/>
              </a:solidFill>
              <a:latin typeface="Trebuchet MS"/>
              <a:ea typeface="Trebuchet MS"/>
              <a:cs typeface="Trebuchet MS"/>
              <a:sym typeface="Trebuchet MS"/>
            </a:endParaRPr>
          </a:p>
        </p:txBody>
      </p:sp>
      <p:sp>
        <p:nvSpPr>
          <p:cNvPr id="1059" name="Google Shape;1059;p80"/>
          <p:cNvSpPr/>
          <p:nvPr/>
        </p:nvSpPr>
        <p:spPr>
          <a:xfrm>
            <a:off x="5807375" y="2406767"/>
            <a:ext cx="3073800" cy="605700"/>
          </a:xfrm>
          <a:prstGeom prst="rect">
            <a:avLst/>
          </a:prstGeom>
          <a:solidFill>
            <a:srgbClr val="F7E3E3"/>
          </a:solidFill>
          <a:ln w="9525" cap="flat" cmpd="sng">
            <a:solidFill>
              <a:srgbClr val="99000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200">
                <a:solidFill>
                  <a:schemeClr val="dk1"/>
                </a:solidFill>
                <a:latin typeface="Trebuchet MS"/>
                <a:ea typeface="Trebuchet MS"/>
                <a:cs typeface="Trebuchet MS"/>
                <a:sym typeface="Trebuchet MS"/>
              </a:rPr>
              <a:t>Increases cost efficiency of the system</a:t>
            </a:r>
            <a:endParaRPr sz="1200" b="1" i="0" u="none" strike="noStrike" cap="none">
              <a:solidFill>
                <a:schemeClr val="dk1"/>
              </a:solidFill>
              <a:latin typeface="Trebuchet MS"/>
              <a:ea typeface="Trebuchet MS"/>
              <a:cs typeface="Trebuchet MS"/>
              <a:sym typeface="Trebuchet MS"/>
            </a:endParaRPr>
          </a:p>
        </p:txBody>
      </p:sp>
      <p:sp>
        <p:nvSpPr>
          <p:cNvPr id="1060" name="Google Shape;1060;p80"/>
          <p:cNvSpPr/>
          <p:nvPr/>
        </p:nvSpPr>
        <p:spPr>
          <a:xfrm>
            <a:off x="5807375" y="3262690"/>
            <a:ext cx="3073800" cy="605700"/>
          </a:xfrm>
          <a:prstGeom prst="rect">
            <a:avLst/>
          </a:prstGeom>
          <a:solidFill>
            <a:srgbClr val="F7E3E3"/>
          </a:solidFill>
          <a:ln w="9525" cap="flat" cmpd="sng">
            <a:solidFill>
              <a:srgbClr val="990001"/>
            </a:solidFill>
            <a:prstDash val="solid"/>
            <a:round/>
            <a:headEnd type="none" w="sm" len="sm"/>
            <a:tailEnd type="none" w="sm" len="sm"/>
          </a:ln>
        </p:spPr>
        <p:txBody>
          <a:bodyPr spcFirstLastPara="1" wrap="square" lIns="91425" tIns="45700" rIns="91425" bIns="45700" anchor="ctr" anchorCtr="0">
            <a:noAutofit/>
          </a:bodyPr>
          <a:lstStyle/>
          <a:p>
            <a:pPr marL="0" marR="2540" lvl="0" indent="0" algn="ctr" rtl="0">
              <a:lnSpc>
                <a:spcPct val="115000"/>
              </a:lnSpc>
              <a:spcBef>
                <a:spcPts val="0"/>
              </a:spcBef>
              <a:spcAft>
                <a:spcPts val="0"/>
              </a:spcAft>
              <a:buClr>
                <a:srgbClr val="000000"/>
              </a:buClr>
              <a:buSzPts val="1100"/>
              <a:buFont typeface="Arial"/>
              <a:buNone/>
            </a:pPr>
            <a:r>
              <a:rPr lang="en" sz="1200">
                <a:solidFill>
                  <a:schemeClr val="dk1"/>
                </a:solidFill>
                <a:latin typeface="Trebuchet MS"/>
                <a:ea typeface="Trebuchet MS"/>
                <a:cs typeface="Trebuchet MS"/>
                <a:sym typeface="Trebuchet MS"/>
              </a:rPr>
              <a:t>Reduce overheads &amp; overloading the model</a:t>
            </a:r>
            <a:endParaRPr sz="120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cxnSp>
        <p:nvCxnSpPr>
          <p:cNvPr id="366" name="Google Shape;366;p45"/>
          <p:cNvCxnSpPr/>
          <p:nvPr/>
        </p:nvCxnSpPr>
        <p:spPr>
          <a:xfrm rot="10800000">
            <a:off x="3262175" y="3327875"/>
            <a:ext cx="302700" cy="0"/>
          </a:xfrm>
          <a:prstGeom prst="straightConnector1">
            <a:avLst/>
          </a:prstGeom>
          <a:noFill/>
          <a:ln w="76200" cap="flat" cmpd="sng">
            <a:solidFill>
              <a:schemeClr val="accent1"/>
            </a:solidFill>
            <a:prstDash val="solid"/>
            <a:round/>
            <a:headEnd type="none" w="med" len="med"/>
            <a:tailEnd type="none" w="med" len="med"/>
          </a:ln>
        </p:spPr>
      </p:cxnSp>
      <p:sp>
        <p:nvSpPr>
          <p:cNvPr id="367" name="Google Shape;367;p45"/>
          <p:cNvSpPr txBox="1">
            <a:spLocks noGrp="1"/>
          </p:cNvSpPr>
          <p:nvPr>
            <p:ph type="title" idx="4294967295"/>
          </p:nvPr>
        </p:nvSpPr>
        <p:spPr>
          <a:xfrm>
            <a:off x="765725" y="476525"/>
            <a:ext cx="2408400" cy="113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a:t>
            </a:r>
            <a:endParaRPr/>
          </a:p>
        </p:txBody>
      </p:sp>
      <p:cxnSp>
        <p:nvCxnSpPr>
          <p:cNvPr id="368" name="Google Shape;368;p45">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69" name="Google Shape;369;p45">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
        <p:nvSpPr>
          <p:cNvPr id="370" name="Google Shape;370;p45"/>
          <p:cNvSpPr txBox="1">
            <a:spLocks noGrp="1"/>
          </p:cNvSpPr>
          <p:nvPr>
            <p:ph type="title" idx="2"/>
          </p:nvPr>
        </p:nvSpPr>
        <p:spPr>
          <a:xfrm>
            <a:off x="8007325" y="4658475"/>
            <a:ext cx="963900" cy="278400"/>
          </a:xfrm>
          <a:prstGeom prst="rect">
            <a:avLst/>
          </a:prstGeom>
          <a:solidFill>
            <a:schemeClr val="lt1"/>
          </a:solidFill>
        </p:spPr>
        <p:txBody>
          <a:bodyPr spcFirstLastPara="1" wrap="square" lIns="91425" tIns="0" rIns="91425" bIns="0" anchor="b" anchorCtr="0">
            <a:noAutofit/>
          </a:bodyPr>
          <a:lstStyle/>
          <a:p>
            <a:pPr marL="0" lvl="0" indent="0" algn="l" rtl="0">
              <a:spcBef>
                <a:spcPts val="0"/>
              </a:spcBef>
              <a:spcAft>
                <a:spcPts val="0"/>
              </a:spcAft>
              <a:buNone/>
            </a:pPr>
            <a:r>
              <a:rPr lang="en"/>
              <a:t>Syed</a:t>
            </a:r>
            <a:endParaRPr/>
          </a:p>
        </p:txBody>
      </p:sp>
      <p:grpSp>
        <p:nvGrpSpPr>
          <p:cNvPr id="371" name="Google Shape;371;p45"/>
          <p:cNvGrpSpPr/>
          <p:nvPr/>
        </p:nvGrpSpPr>
        <p:grpSpPr>
          <a:xfrm>
            <a:off x="321116" y="3971025"/>
            <a:ext cx="1009500" cy="965850"/>
            <a:chOff x="7430391" y="3491750"/>
            <a:chExt cx="1009500" cy="965850"/>
          </a:xfrm>
        </p:grpSpPr>
        <p:sp>
          <p:nvSpPr>
            <p:cNvPr id="372" name="Google Shape;372;p45"/>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373" name="Google Shape;373;p45"/>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374" name="Google Shape;374;p45"/>
          <p:cNvSpPr txBox="1">
            <a:spLocks noGrp="1"/>
          </p:cNvSpPr>
          <p:nvPr>
            <p:ph type="title" idx="3"/>
          </p:nvPr>
        </p:nvSpPr>
        <p:spPr>
          <a:xfrm>
            <a:off x="1515300" y="1094700"/>
            <a:ext cx="6113400" cy="2954100"/>
          </a:xfrm>
          <a:prstGeom prst="rect">
            <a:avLst/>
          </a:prstGeom>
          <a:solidFill>
            <a:schemeClr val="lt1"/>
          </a:solidFill>
        </p:spPr>
        <p:txBody>
          <a:bodyPr spcFirstLastPara="1" wrap="square" lIns="91425" tIns="0" rIns="91425" bIns="91425" anchor="ctr" anchorCtr="0">
            <a:noAutofit/>
          </a:bodyPr>
          <a:lstStyle/>
          <a:p>
            <a:pPr marL="0" lvl="0" indent="0" algn="l" rtl="0">
              <a:spcBef>
                <a:spcPts val="0"/>
              </a:spcBef>
              <a:spcAft>
                <a:spcPts val="0"/>
              </a:spcAft>
              <a:buNone/>
            </a:pPr>
            <a:r>
              <a:rPr lang="en" sz="4400" b="0"/>
              <a:t>One of the</a:t>
            </a:r>
            <a:r>
              <a:rPr lang="en" sz="4400"/>
              <a:t> lowest </a:t>
            </a:r>
            <a:r>
              <a:rPr lang="en" sz="4400" b="0"/>
              <a:t>anti-scam scores in Singapore</a:t>
            </a:r>
            <a:endParaRPr sz="4400"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10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cxnSp>
        <p:nvCxnSpPr>
          <p:cNvPr id="1065" name="Google Shape;1065;p81">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1066" name="Google Shape;1066;p81">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grpSp>
        <p:nvGrpSpPr>
          <p:cNvPr id="1067" name="Google Shape;1067;p81"/>
          <p:cNvGrpSpPr/>
          <p:nvPr/>
        </p:nvGrpSpPr>
        <p:grpSpPr>
          <a:xfrm>
            <a:off x="232766" y="3960700"/>
            <a:ext cx="1009500" cy="965850"/>
            <a:chOff x="7430391" y="3491750"/>
            <a:chExt cx="1009500" cy="965850"/>
          </a:xfrm>
        </p:grpSpPr>
        <p:sp>
          <p:nvSpPr>
            <p:cNvPr id="1068" name="Google Shape;1068;p81"/>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1069" name="Google Shape;1069;p81"/>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1070" name="Google Shape;1070;p81"/>
          <p:cNvSpPr txBox="1">
            <a:spLocks noGrp="1"/>
          </p:cNvSpPr>
          <p:nvPr>
            <p:ph type="title" idx="2"/>
          </p:nvPr>
        </p:nvSpPr>
        <p:spPr>
          <a:xfrm>
            <a:off x="6872400" y="4658475"/>
            <a:ext cx="2098800" cy="278400"/>
          </a:xfrm>
          <a:prstGeom prst="rect">
            <a:avLst/>
          </a:prstGeom>
          <a:solidFill>
            <a:schemeClr val="lt1"/>
          </a:solidFill>
        </p:spPr>
        <p:txBody>
          <a:bodyPr spcFirstLastPara="1" wrap="square" lIns="91425" tIns="0" rIns="91425" bIns="0" anchor="b" anchorCtr="0">
            <a:noAutofit/>
          </a:bodyPr>
          <a:lstStyle/>
          <a:p>
            <a:pPr marL="0" lvl="0" indent="0" algn="l" rtl="0">
              <a:spcBef>
                <a:spcPts val="0"/>
              </a:spcBef>
              <a:spcAft>
                <a:spcPts val="0"/>
              </a:spcAft>
              <a:buNone/>
            </a:pPr>
            <a:r>
              <a:rPr lang="en"/>
              <a:t>Tay Wei Ming</a:t>
            </a:r>
            <a:endParaRPr/>
          </a:p>
        </p:txBody>
      </p:sp>
      <p:sp>
        <p:nvSpPr>
          <p:cNvPr id="1071" name="Google Shape;1071;p81"/>
          <p:cNvSpPr txBox="1">
            <a:spLocks noGrp="1"/>
          </p:cNvSpPr>
          <p:nvPr>
            <p:ph type="title" idx="3"/>
          </p:nvPr>
        </p:nvSpPr>
        <p:spPr>
          <a:xfrm>
            <a:off x="291750" y="3034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Partnership with Others Reduces Carousell Phishing activities</a:t>
            </a:r>
            <a:endParaRPr sz="2200"/>
          </a:p>
          <a:p>
            <a:pPr marL="0" lvl="0" indent="0" algn="l" rtl="0">
              <a:spcBef>
                <a:spcPts val="0"/>
              </a:spcBef>
              <a:spcAft>
                <a:spcPts val="0"/>
              </a:spcAft>
              <a:buNone/>
            </a:pPr>
            <a:endParaRPr sz="2400"/>
          </a:p>
          <a:p>
            <a:pPr marL="0" lvl="0" indent="0" algn="l" rtl="0">
              <a:spcBef>
                <a:spcPts val="0"/>
              </a:spcBef>
              <a:spcAft>
                <a:spcPts val="0"/>
              </a:spcAft>
              <a:buNone/>
            </a:pPr>
            <a:endParaRPr sz="2500"/>
          </a:p>
          <a:p>
            <a:pPr marL="0" lvl="0" indent="0" algn="l" rtl="0">
              <a:spcBef>
                <a:spcPts val="0"/>
              </a:spcBef>
              <a:spcAft>
                <a:spcPts val="0"/>
              </a:spcAft>
              <a:buNone/>
            </a:pPr>
            <a:endParaRPr sz="2500"/>
          </a:p>
        </p:txBody>
      </p:sp>
      <p:sp>
        <p:nvSpPr>
          <p:cNvPr id="1072" name="Google Shape;1072;p81"/>
          <p:cNvSpPr/>
          <p:nvPr/>
        </p:nvSpPr>
        <p:spPr>
          <a:xfrm>
            <a:off x="2487525" y="876150"/>
            <a:ext cx="3073800" cy="492900"/>
          </a:xfrm>
          <a:prstGeom prst="rect">
            <a:avLst/>
          </a:prstGeom>
          <a:solidFill>
            <a:srgbClr val="315D7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2540" lvl="0" indent="0" algn="ctr" rtl="0">
              <a:lnSpc>
                <a:spcPct val="115000"/>
              </a:lnSpc>
              <a:spcBef>
                <a:spcPts val="0"/>
              </a:spcBef>
              <a:spcAft>
                <a:spcPts val="0"/>
              </a:spcAft>
              <a:buClr>
                <a:srgbClr val="000000"/>
              </a:buClr>
              <a:buSzPts val="1100"/>
              <a:buFont typeface="Arial"/>
              <a:buNone/>
            </a:pPr>
            <a:r>
              <a:rPr lang="en" sz="1200" b="1">
                <a:solidFill>
                  <a:schemeClr val="lt1"/>
                </a:solidFill>
                <a:latin typeface="Trebuchet MS"/>
                <a:ea typeface="Trebuchet MS"/>
                <a:cs typeface="Trebuchet MS"/>
                <a:sym typeface="Trebuchet MS"/>
              </a:rPr>
              <a:t>How the solution works</a:t>
            </a:r>
            <a:endParaRPr sz="1200" b="1" i="0" u="none" strike="noStrike" cap="none">
              <a:solidFill>
                <a:schemeClr val="lt1"/>
              </a:solidFill>
              <a:latin typeface="Trebuchet MS"/>
              <a:ea typeface="Trebuchet MS"/>
              <a:cs typeface="Trebuchet MS"/>
              <a:sym typeface="Trebuchet MS"/>
            </a:endParaRPr>
          </a:p>
        </p:txBody>
      </p:sp>
      <p:sp>
        <p:nvSpPr>
          <p:cNvPr id="1073" name="Google Shape;1073;p81"/>
          <p:cNvSpPr/>
          <p:nvPr/>
        </p:nvSpPr>
        <p:spPr>
          <a:xfrm>
            <a:off x="5647650" y="876150"/>
            <a:ext cx="3073800" cy="492900"/>
          </a:xfrm>
          <a:prstGeom prst="rect">
            <a:avLst/>
          </a:prstGeom>
          <a:solidFill>
            <a:srgbClr val="99000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2540" lvl="0" indent="0" algn="ctr" rtl="0">
              <a:lnSpc>
                <a:spcPct val="115000"/>
              </a:lnSpc>
              <a:spcBef>
                <a:spcPts val="0"/>
              </a:spcBef>
              <a:spcAft>
                <a:spcPts val="0"/>
              </a:spcAft>
              <a:buClr>
                <a:srgbClr val="000000"/>
              </a:buClr>
              <a:buSzPts val="1100"/>
              <a:buFont typeface="Arial"/>
              <a:buNone/>
            </a:pPr>
            <a:r>
              <a:rPr lang="en" sz="1200" b="1">
                <a:solidFill>
                  <a:schemeClr val="lt1"/>
                </a:solidFill>
                <a:latin typeface="Trebuchet MS"/>
                <a:ea typeface="Trebuchet MS"/>
                <a:cs typeface="Trebuchet MS"/>
                <a:sym typeface="Trebuchet MS"/>
              </a:rPr>
              <a:t>Benefits</a:t>
            </a:r>
            <a:endParaRPr sz="1200" b="1" i="0" u="none" strike="noStrike" cap="none">
              <a:solidFill>
                <a:schemeClr val="lt1"/>
              </a:solidFill>
              <a:latin typeface="Trebuchet MS"/>
              <a:ea typeface="Trebuchet MS"/>
              <a:cs typeface="Trebuchet MS"/>
              <a:sym typeface="Trebuchet MS"/>
            </a:endParaRPr>
          </a:p>
        </p:txBody>
      </p:sp>
      <p:sp>
        <p:nvSpPr>
          <p:cNvPr id="1074" name="Google Shape;1074;p81"/>
          <p:cNvSpPr/>
          <p:nvPr/>
        </p:nvSpPr>
        <p:spPr>
          <a:xfrm>
            <a:off x="422550" y="876150"/>
            <a:ext cx="1978800" cy="492900"/>
          </a:xfrm>
          <a:prstGeom prst="rect">
            <a:avLst/>
          </a:prstGeom>
          <a:solidFill>
            <a:srgbClr val="315D7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2540" lvl="0" indent="0" algn="ctr" rtl="0">
              <a:lnSpc>
                <a:spcPct val="115000"/>
              </a:lnSpc>
              <a:spcBef>
                <a:spcPts val="0"/>
              </a:spcBef>
              <a:spcAft>
                <a:spcPts val="0"/>
              </a:spcAft>
              <a:buClr>
                <a:srgbClr val="000000"/>
              </a:buClr>
              <a:buSzPts val="1100"/>
              <a:buFont typeface="Arial"/>
              <a:buNone/>
            </a:pPr>
            <a:r>
              <a:rPr lang="en" sz="1200" b="1">
                <a:solidFill>
                  <a:schemeClr val="lt1"/>
                </a:solidFill>
                <a:latin typeface="Trebuchet MS"/>
                <a:ea typeface="Trebuchet MS"/>
                <a:cs typeface="Trebuchet MS"/>
                <a:sym typeface="Trebuchet MS"/>
              </a:rPr>
              <a:t>Recommendation</a:t>
            </a:r>
            <a:endParaRPr sz="1200" b="1" i="0" u="none" strike="noStrike" cap="none">
              <a:solidFill>
                <a:schemeClr val="lt1"/>
              </a:solidFill>
              <a:latin typeface="Trebuchet MS"/>
              <a:ea typeface="Trebuchet MS"/>
              <a:cs typeface="Trebuchet MS"/>
              <a:sym typeface="Trebuchet MS"/>
            </a:endParaRPr>
          </a:p>
        </p:txBody>
      </p:sp>
      <p:sp>
        <p:nvSpPr>
          <p:cNvPr id="1075" name="Google Shape;1075;p81"/>
          <p:cNvSpPr/>
          <p:nvPr/>
        </p:nvSpPr>
        <p:spPr>
          <a:xfrm>
            <a:off x="422550" y="1479004"/>
            <a:ext cx="1978800" cy="2421600"/>
          </a:xfrm>
          <a:prstGeom prst="rect">
            <a:avLst/>
          </a:prstGeom>
          <a:solidFill>
            <a:srgbClr val="315D7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2540" lvl="0" indent="0" algn="ctr" rtl="0">
              <a:lnSpc>
                <a:spcPct val="115000"/>
              </a:lnSpc>
              <a:spcBef>
                <a:spcPts val="0"/>
              </a:spcBef>
              <a:spcAft>
                <a:spcPts val="0"/>
              </a:spcAft>
              <a:buClr>
                <a:schemeClr val="dk1"/>
              </a:buClr>
              <a:buSzPts val="1100"/>
              <a:buFont typeface="Arial"/>
              <a:buNone/>
            </a:pPr>
            <a:r>
              <a:rPr lang="en" sz="1200" b="1">
                <a:solidFill>
                  <a:schemeClr val="lt1"/>
                </a:solidFill>
                <a:latin typeface="Trebuchet MS"/>
                <a:ea typeface="Trebuchet MS"/>
                <a:cs typeface="Trebuchet MS"/>
                <a:sym typeface="Trebuchet MS"/>
              </a:rPr>
              <a:t>Partnership with other ecommerce platform</a:t>
            </a:r>
            <a:endParaRPr sz="1200" b="1">
              <a:solidFill>
                <a:schemeClr val="lt1"/>
              </a:solidFill>
              <a:latin typeface="Trebuchet MS"/>
              <a:ea typeface="Trebuchet MS"/>
              <a:cs typeface="Trebuchet MS"/>
              <a:sym typeface="Trebuchet MS"/>
            </a:endParaRPr>
          </a:p>
          <a:p>
            <a:pPr marL="0" marR="2540" lvl="0" indent="0" algn="ctr" rtl="0">
              <a:lnSpc>
                <a:spcPct val="115000"/>
              </a:lnSpc>
              <a:spcBef>
                <a:spcPts val="0"/>
              </a:spcBef>
              <a:spcAft>
                <a:spcPts val="0"/>
              </a:spcAft>
              <a:buClr>
                <a:srgbClr val="000000"/>
              </a:buClr>
              <a:buSzPts val="1100"/>
              <a:buFont typeface="Arial"/>
              <a:buNone/>
            </a:pPr>
            <a:endParaRPr sz="1200" b="1">
              <a:solidFill>
                <a:schemeClr val="lt1"/>
              </a:solidFill>
              <a:latin typeface="Trebuchet MS"/>
              <a:ea typeface="Trebuchet MS"/>
              <a:cs typeface="Trebuchet MS"/>
              <a:sym typeface="Trebuchet MS"/>
            </a:endParaRPr>
          </a:p>
        </p:txBody>
      </p:sp>
      <p:sp>
        <p:nvSpPr>
          <p:cNvPr id="1076" name="Google Shape;1076;p81"/>
          <p:cNvSpPr/>
          <p:nvPr/>
        </p:nvSpPr>
        <p:spPr>
          <a:xfrm>
            <a:off x="2487525" y="1479004"/>
            <a:ext cx="3073800" cy="24216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2540" lvl="0" indent="0" algn="l" rtl="0">
              <a:lnSpc>
                <a:spcPct val="115000"/>
              </a:lnSpc>
              <a:spcBef>
                <a:spcPts val="0"/>
              </a:spcBef>
              <a:spcAft>
                <a:spcPts val="0"/>
              </a:spcAft>
              <a:buNone/>
            </a:pPr>
            <a:endParaRPr sz="1200">
              <a:latin typeface="Trebuchet MS"/>
              <a:ea typeface="Trebuchet MS"/>
              <a:cs typeface="Trebuchet MS"/>
              <a:sym typeface="Trebuchet MS"/>
            </a:endParaRPr>
          </a:p>
        </p:txBody>
      </p:sp>
      <p:sp>
        <p:nvSpPr>
          <p:cNvPr id="1077" name="Google Shape;1077;p81"/>
          <p:cNvSpPr/>
          <p:nvPr/>
        </p:nvSpPr>
        <p:spPr>
          <a:xfrm>
            <a:off x="5647500" y="1479002"/>
            <a:ext cx="3073800" cy="633000"/>
          </a:xfrm>
          <a:prstGeom prst="rect">
            <a:avLst/>
          </a:prstGeom>
          <a:solidFill>
            <a:srgbClr val="F7E3E3"/>
          </a:solidFill>
          <a:ln w="9525" cap="flat" cmpd="sng">
            <a:solidFill>
              <a:srgbClr val="99000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200">
                <a:solidFill>
                  <a:schemeClr val="dk1"/>
                </a:solidFill>
                <a:latin typeface="Trebuchet MS"/>
                <a:ea typeface="Trebuchet MS"/>
                <a:cs typeface="Trebuchet MS"/>
                <a:sym typeface="Trebuchet MS"/>
              </a:rPr>
              <a:t>More accurate and reliable model</a:t>
            </a:r>
            <a:endParaRPr sz="1200" b="1" i="0" u="none" strike="noStrike" cap="none">
              <a:solidFill>
                <a:schemeClr val="dk1"/>
              </a:solidFill>
              <a:latin typeface="Trebuchet MS"/>
              <a:ea typeface="Trebuchet MS"/>
              <a:cs typeface="Trebuchet MS"/>
              <a:sym typeface="Trebuchet MS"/>
            </a:endParaRPr>
          </a:p>
        </p:txBody>
      </p:sp>
      <p:sp>
        <p:nvSpPr>
          <p:cNvPr id="1078" name="Google Shape;1078;p81"/>
          <p:cNvSpPr/>
          <p:nvPr/>
        </p:nvSpPr>
        <p:spPr>
          <a:xfrm>
            <a:off x="5647500" y="2373410"/>
            <a:ext cx="3073800" cy="633000"/>
          </a:xfrm>
          <a:prstGeom prst="rect">
            <a:avLst/>
          </a:prstGeom>
          <a:solidFill>
            <a:srgbClr val="F7E3E3"/>
          </a:solidFill>
          <a:ln w="9525" cap="flat" cmpd="sng">
            <a:solidFill>
              <a:srgbClr val="99000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200">
                <a:solidFill>
                  <a:schemeClr val="dk1"/>
                </a:solidFill>
                <a:latin typeface="Trebuchet MS"/>
                <a:ea typeface="Trebuchet MS"/>
                <a:cs typeface="Trebuchet MS"/>
                <a:sym typeface="Trebuchet MS"/>
              </a:rPr>
              <a:t>Requires lesser effort in researching the best optimal detection method</a:t>
            </a:r>
            <a:endParaRPr sz="1200" b="1" i="0" u="none" strike="noStrike" cap="none">
              <a:solidFill>
                <a:schemeClr val="dk1"/>
              </a:solidFill>
              <a:latin typeface="Trebuchet MS"/>
              <a:ea typeface="Trebuchet MS"/>
              <a:cs typeface="Trebuchet MS"/>
              <a:sym typeface="Trebuchet MS"/>
            </a:endParaRPr>
          </a:p>
        </p:txBody>
      </p:sp>
      <p:sp>
        <p:nvSpPr>
          <p:cNvPr id="1079" name="Google Shape;1079;p81"/>
          <p:cNvSpPr/>
          <p:nvPr/>
        </p:nvSpPr>
        <p:spPr>
          <a:xfrm>
            <a:off x="5647500" y="3267817"/>
            <a:ext cx="3073800" cy="633000"/>
          </a:xfrm>
          <a:prstGeom prst="rect">
            <a:avLst/>
          </a:prstGeom>
          <a:solidFill>
            <a:srgbClr val="F7E3E3"/>
          </a:solidFill>
          <a:ln w="9525" cap="flat" cmpd="sng">
            <a:solidFill>
              <a:srgbClr val="99000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200">
                <a:solidFill>
                  <a:schemeClr val="dk1"/>
                </a:solidFill>
                <a:latin typeface="Trebuchet MS"/>
                <a:ea typeface="Trebuchet MS"/>
                <a:cs typeface="Trebuchet MS"/>
                <a:sym typeface="Trebuchet MS"/>
              </a:rPr>
              <a:t>Safer environment for all users </a:t>
            </a:r>
            <a:endParaRPr sz="1200" i="0" u="none" strike="noStrike" cap="none">
              <a:solidFill>
                <a:schemeClr val="dk1"/>
              </a:solidFill>
              <a:latin typeface="Trebuchet MS"/>
              <a:ea typeface="Trebuchet MS"/>
              <a:cs typeface="Trebuchet MS"/>
              <a:sym typeface="Trebuchet MS"/>
            </a:endParaRPr>
          </a:p>
        </p:txBody>
      </p:sp>
      <p:sp>
        <p:nvSpPr>
          <p:cNvPr id="1080" name="Google Shape;1080;p81"/>
          <p:cNvSpPr txBox="1"/>
          <p:nvPr/>
        </p:nvSpPr>
        <p:spPr>
          <a:xfrm>
            <a:off x="2596725" y="1578615"/>
            <a:ext cx="2855400" cy="1915200"/>
          </a:xfrm>
          <a:prstGeom prst="rect">
            <a:avLst/>
          </a:prstGeom>
          <a:noFill/>
          <a:ln>
            <a:noFill/>
          </a:ln>
        </p:spPr>
        <p:txBody>
          <a:bodyPr spcFirstLastPara="1" wrap="square" lIns="91425" tIns="91425" rIns="91425" bIns="91425" anchor="t" anchorCtr="0">
            <a:noAutofit/>
          </a:bodyPr>
          <a:lstStyle/>
          <a:p>
            <a:pPr marL="114300" marR="2540" lvl="0" indent="-133350" algn="l" rtl="0">
              <a:lnSpc>
                <a:spcPct val="115000"/>
              </a:lnSpc>
              <a:spcBef>
                <a:spcPts val="0"/>
              </a:spcBef>
              <a:spcAft>
                <a:spcPts val="0"/>
              </a:spcAft>
              <a:buClr>
                <a:schemeClr val="dk1"/>
              </a:buClr>
              <a:buSzPts val="1200"/>
              <a:buFont typeface="Trebuchet MS"/>
              <a:buAutoNum type="arabicPeriod"/>
            </a:pPr>
            <a:r>
              <a:rPr lang="en" sz="1200">
                <a:solidFill>
                  <a:schemeClr val="dk1"/>
                </a:solidFill>
                <a:latin typeface="Trebuchet MS"/>
                <a:ea typeface="Trebuchet MS"/>
                <a:cs typeface="Trebuchet MS"/>
                <a:sym typeface="Trebuchet MS"/>
              </a:rPr>
              <a:t>Share phishing or any suspicious trend of malicious cases.</a:t>
            </a:r>
            <a:endParaRPr sz="1200">
              <a:solidFill>
                <a:schemeClr val="dk1"/>
              </a:solidFill>
              <a:latin typeface="Trebuchet MS"/>
              <a:ea typeface="Trebuchet MS"/>
              <a:cs typeface="Trebuchet MS"/>
              <a:sym typeface="Trebuchet MS"/>
            </a:endParaRPr>
          </a:p>
          <a:p>
            <a:pPr marL="457200" marR="2540" lvl="0" indent="0" algn="l" rtl="0">
              <a:lnSpc>
                <a:spcPct val="115000"/>
              </a:lnSpc>
              <a:spcBef>
                <a:spcPts val="0"/>
              </a:spcBef>
              <a:spcAft>
                <a:spcPts val="0"/>
              </a:spcAft>
              <a:buNone/>
            </a:pPr>
            <a:endParaRPr sz="1200">
              <a:solidFill>
                <a:schemeClr val="dk1"/>
              </a:solidFill>
              <a:latin typeface="Trebuchet MS"/>
              <a:ea typeface="Trebuchet MS"/>
              <a:cs typeface="Trebuchet MS"/>
              <a:sym typeface="Trebuchet MS"/>
            </a:endParaRPr>
          </a:p>
          <a:p>
            <a:pPr marL="114300" marR="2540" lvl="0" indent="-133350" algn="l" rtl="0">
              <a:lnSpc>
                <a:spcPct val="115000"/>
              </a:lnSpc>
              <a:spcBef>
                <a:spcPts val="0"/>
              </a:spcBef>
              <a:spcAft>
                <a:spcPts val="0"/>
              </a:spcAft>
              <a:buClr>
                <a:schemeClr val="dk1"/>
              </a:buClr>
              <a:buSzPts val="1200"/>
              <a:buFont typeface="Trebuchet MS"/>
              <a:buAutoNum type="arabicPeriod"/>
            </a:pPr>
            <a:r>
              <a:rPr lang="en" sz="1200">
                <a:solidFill>
                  <a:schemeClr val="dk1"/>
                </a:solidFill>
                <a:latin typeface="Trebuchet MS"/>
                <a:ea typeface="Trebuchet MS"/>
                <a:cs typeface="Trebuchet MS"/>
                <a:sym typeface="Trebuchet MS"/>
              </a:rPr>
              <a:t>Exchange knowledges on better malicious detection methods</a:t>
            </a:r>
            <a:endParaRPr sz="1200">
              <a:solidFill>
                <a:schemeClr val="dk1"/>
              </a:solidFill>
              <a:latin typeface="Trebuchet MS"/>
              <a:ea typeface="Trebuchet MS"/>
              <a:cs typeface="Trebuchet MS"/>
              <a:sym typeface="Trebuchet MS"/>
            </a:endParaRPr>
          </a:p>
          <a:p>
            <a:pPr marL="457200" marR="2540" lvl="0" indent="0" algn="l" rtl="0">
              <a:lnSpc>
                <a:spcPct val="115000"/>
              </a:lnSpc>
              <a:spcBef>
                <a:spcPts val="0"/>
              </a:spcBef>
              <a:spcAft>
                <a:spcPts val="0"/>
              </a:spcAft>
              <a:buNone/>
            </a:pPr>
            <a:endParaRPr sz="1200">
              <a:solidFill>
                <a:schemeClr val="dk1"/>
              </a:solidFill>
              <a:latin typeface="Trebuchet MS"/>
              <a:ea typeface="Trebuchet MS"/>
              <a:cs typeface="Trebuchet MS"/>
              <a:sym typeface="Trebuchet MS"/>
            </a:endParaRPr>
          </a:p>
          <a:p>
            <a:pPr marL="114300" marR="2540" lvl="0" indent="-133350" algn="l" rtl="0">
              <a:lnSpc>
                <a:spcPct val="115000"/>
              </a:lnSpc>
              <a:spcBef>
                <a:spcPts val="0"/>
              </a:spcBef>
              <a:spcAft>
                <a:spcPts val="0"/>
              </a:spcAft>
              <a:buClr>
                <a:schemeClr val="dk1"/>
              </a:buClr>
              <a:buSzPts val="1200"/>
              <a:buFont typeface="Trebuchet MS"/>
              <a:buAutoNum type="arabicPeriod"/>
            </a:pPr>
            <a:r>
              <a:rPr lang="en" sz="1200">
                <a:solidFill>
                  <a:schemeClr val="dk1"/>
                </a:solidFill>
                <a:latin typeface="Trebuchet MS"/>
                <a:ea typeface="Trebuchet MS"/>
                <a:cs typeface="Trebuchet MS"/>
                <a:sym typeface="Trebuchet MS"/>
              </a:rPr>
              <a:t>Limit the occurrence of same phishing activities on other platform.</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cxnSp>
        <p:nvCxnSpPr>
          <p:cNvPr id="1085" name="Google Shape;1085;p82">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1086" name="Google Shape;1086;p82">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grpSp>
        <p:nvGrpSpPr>
          <p:cNvPr id="1087" name="Google Shape;1087;p82"/>
          <p:cNvGrpSpPr/>
          <p:nvPr/>
        </p:nvGrpSpPr>
        <p:grpSpPr>
          <a:xfrm>
            <a:off x="232766" y="3960700"/>
            <a:ext cx="1009500" cy="965850"/>
            <a:chOff x="7430391" y="3491750"/>
            <a:chExt cx="1009500" cy="965850"/>
          </a:xfrm>
        </p:grpSpPr>
        <p:sp>
          <p:nvSpPr>
            <p:cNvPr id="1088" name="Google Shape;1088;p82"/>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1089" name="Google Shape;1089;p82"/>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1090" name="Google Shape;1090;p82"/>
          <p:cNvSpPr txBox="1">
            <a:spLocks noGrp="1"/>
          </p:cNvSpPr>
          <p:nvPr>
            <p:ph type="title" idx="2"/>
          </p:nvPr>
        </p:nvSpPr>
        <p:spPr>
          <a:xfrm>
            <a:off x="6872400" y="4658475"/>
            <a:ext cx="2098800" cy="278400"/>
          </a:xfrm>
          <a:prstGeom prst="rect">
            <a:avLst/>
          </a:prstGeom>
          <a:solidFill>
            <a:schemeClr val="lt1"/>
          </a:solidFill>
        </p:spPr>
        <p:txBody>
          <a:bodyPr spcFirstLastPara="1" wrap="square" lIns="91425" tIns="0" rIns="91425" bIns="0" anchor="b" anchorCtr="0">
            <a:noAutofit/>
          </a:bodyPr>
          <a:lstStyle/>
          <a:p>
            <a:pPr marL="0" lvl="0" indent="0" algn="l" rtl="0">
              <a:spcBef>
                <a:spcPts val="0"/>
              </a:spcBef>
              <a:spcAft>
                <a:spcPts val="0"/>
              </a:spcAft>
              <a:buNone/>
            </a:pPr>
            <a:r>
              <a:rPr lang="en"/>
              <a:t>Tay Wei Ming</a:t>
            </a:r>
            <a:endParaRPr/>
          </a:p>
        </p:txBody>
      </p:sp>
      <p:sp>
        <p:nvSpPr>
          <p:cNvPr id="1091" name="Google Shape;1091;p82"/>
          <p:cNvSpPr txBox="1">
            <a:spLocks noGrp="1"/>
          </p:cNvSpPr>
          <p:nvPr>
            <p:ph type="title" idx="3"/>
          </p:nvPr>
        </p:nvSpPr>
        <p:spPr>
          <a:xfrm>
            <a:off x="494975" y="193500"/>
            <a:ext cx="847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Improve public relations </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500"/>
          </a:p>
          <a:p>
            <a:pPr marL="0" lvl="0" indent="0" algn="l" rtl="0">
              <a:spcBef>
                <a:spcPts val="0"/>
              </a:spcBef>
              <a:spcAft>
                <a:spcPts val="0"/>
              </a:spcAft>
              <a:buNone/>
            </a:pPr>
            <a:endParaRPr sz="2500"/>
          </a:p>
        </p:txBody>
      </p:sp>
      <p:sp>
        <p:nvSpPr>
          <p:cNvPr id="1092" name="Google Shape;1092;p82"/>
          <p:cNvSpPr/>
          <p:nvPr/>
        </p:nvSpPr>
        <p:spPr>
          <a:xfrm>
            <a:off x="2559950" y="766200"/>
            <a:ext cx="3073800" cy="509400"/>
          </a:xfrm>
          <a:prstGeom prst="rect">
            <a:avLst/>
          </a:prstGeom>
          <a:solidFill>
            <a:srgbClr val="315D7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2540" lvl="0" indent="0" algn="ctr" rtl="0">
              <a:lnSpc>
                <a:spcPct val="115000"/>
              </a:lnSpc>
              <a:spcBef>
                <a:spcPts val="0"/>
              </a:spcBef>
              <a:spcAft>
                <a:spcPts val="0"/>
              </a:spcAft>
              <a:buClr>
                <a:srgbClr val="000000"/>
              </a:buClr>
              <a:buSzPts val="1100"/>
              <a:buFont typeface="Arial"/>
              <a:buNone/>
            </a:pPr>
            <a:r>
              <a:rPr lang="en" sz="1200" b="1">
                <a:solidFill>
                  <a:schemeClr val="lt1"/>
                </a:solidFill>
                <a:latin typeface="Trebuchet MS"/>
                <a:ea typeface="Trebuchet MS"/>
                <a:cs typeface="Trebuchet MS"/>
                <a:sym typeface="Trebuchet MS"/>
              </a:rPr>
              <a:t>How the solution works</a:t>
            </a:r>
            <a:endParaRPr sz="1200" b="1" i="0" u="none" strike="noStrike" cap="none">
              <a:solidFill>
                <a:schemeClr val="lt1"/>
              </a:solidFill>
              <a:latin typeface="Trebuchet MS"/>
              <a:ea typeface="Trebuchet MS"/>
              <a:cs typeface="Trebuchet MS"/>
              <a:sym typeface="Trebuchet MS"/>
            </a:endParaRPr>
          </a:p>
        </p:txBody>
      </p:sp>
      <p:sp>
        <p:nvSpPr>
          <p:cNvPr id="1093" name="Google Shape;1093;p82"/>
          <p:cNvSpPr/>
          <p:nvPr/>
        </p:nvSpPr>
        <p:spPr>
          <a:xfrm>
            <a:off x="5720075" y="766200"/>
            <a:ext cx="3073800" cy="509400"/>
          </a:xfrm>
          <a:prstGeom prst="rect">
            <a:avLst/>
          </a:prstGeom>
          <a:solidFill>
            <a:srgbClr val="99000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2540" lvl="0" indent="0" algn="ctr" rtl="0">
              <a:lnSpc>
                <a:spcPct val="115000"/>
              </a:lnSpc>
              <a:spcBef>
                <a:spcPts val="0"/>
              </a:spcBef>
              <a:spcAft>
                <a:spcPts val="0"/>
              </a:spcAft>
              <a:buClr>
                <a:srgbClr val="000000"/>
              </a:buClr>
              <a:buSzPts val="1100"/>
              <a:buFont typeface="Arial"/>
              <a:buNone/>
            </a:pPr>
            <a:r>
              <a:rPr lang="en" sz="1200" b="1">
                <a:solidFill>
                  <a:schemeClr val="lt1"/>
                </a:solidFill>
                <a:latin typeface="Trebuchet MS"/>
                <a:ea typeface="Trebuchet MS"/>
                <a:cs typeface="Trebuchet MS"/>
                <a:sym typeface="Trebuchet MS"/>
              </a:rPr>
              <a:t>Benefits</a:t>
            </a:r>
            <a:endParaRPr sz="1200" b="1" i="0" u="none" strike="noStrike" cap="none">
              <a:solidFill>
                <a:schemeClr val="lt1"/>
              </a:solidFill>
              <a:latin typeface="Trebuchet MS"/>
              <a:ea typeface="Trebuchet MS"/>
              <a:cs typeface="Trebuchet MS"/>
              <a:sym typeface="Trebuchet MS"/>
            </a:endParaRPr>
          </a:p>
        </p:txBody>
      </p:sp>
      <p:sp>
        <p:nvSpPr>
          <p:cNvPr id="1094" name="Google Shape;1094;p82"/>
          <p:cNvSpPr/>
          <p:nvPr/>
        </p:nvSpPr>
        <p:spPr>
          <a:xfrm>
            <a:off x="494975" y="766200"/>
            <a:ext cx="1978800" cy="509400"/>
          </a:xfrm>
          <a:prstGeom prst="rect">
            <a:avLst/>
          </a:prstGeom>
          <a:solidFill>
            <a:srgbClr val="315D7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2540" lvl="0" indent="0" algn="ctr" rtl="0">
              <a:lnSpc>
                <a:spcPct val="115000"/>
              </a:lnSpc>
              <a:spcBef>
                <a:spcPts val="0"/>
              </a:spcBef>
              <a:spcAft>
                <a:spcPts val="0"/>
              </a:spcAft>
              <a:buClr>
                <a:srgbClr val="000000"/>
              </a:buClr>
              <a:buSzPts val="1100"/>
              <a:buFont typeface="Arial"/>
              <a:buNone/>
            </a:pPr>
            <a:r>
              <a:rPr lang="en" sz="1200" b="1">
                <a:solidFill>
                  <a:schemeClr val="lt1"/>
                </a:solidFill>
                <a:latin typeface="Trebuchet MS"/>
                <a:ea typeface="Trebuchet MS"/>
                <a:cs typeface="Trebuchet MS"/>
                <a:sym typeface="Trebuchet MS"/>
              </a:rPr>
              <a:t>Recommendation</a:t>
            </a:r>
            <a:endParaRPr sz="1200" b="1" i="0" u="none" strike="noStrike" cap="none">
              <a:solidFill>
                <a:schemeClr val="lt1"/>
              </a:solidFill>
              <a:latin typeface="Trebuchet MS"/>
              <a:ea typeface="Trebuchet MS"/>
              <a:cs typeface="Trebuchet MS"/>
              <a:sym typeface="Trebuchet MS"/>
            </a:endParaRPr>
          </a:p>
        </p:txBody>
      </p:sp>
      <p:sp>
        <p:nvSpPr>
          <p:cNvPr id="1095" name="Google Shape;1095;p82"/>
          <p:cNvSpPr/>
          <p:nvPr/>
        </p:nvSpPr>
        <p:spPr>
          <a:xfrm>
            <a:off x="494975" y="1388828"/>
            <a:ext cx="1978800" cy="2501100"/>
          </a:xfrm>
          <a:prstGeom prst="rect">
            <a:avLst/>
          </a:prstGeom>
          <a:solidFill>
            <a:srgbClr val="315D7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2540" lvl="0" indent="0" algn="ctr" rtl="0">
              <a:lnSpc>
                <a:spcPct val="115000"/>
              </a:lnSpc>
              <a:spcBef>
                <a:spcPts val="0"/>
              </a:spcBef>
              <a:spcAft>
                <a:spcPts val="0"/>
              </a:spcAft>
              <a:buClr>
                <a:schemeClr val="dk1"/>
              </a:buClr>
              <a:buSzPts val="1100"/>
              <a:buFont typeface="Arial"/>
              <a:buNone/>
            </a:pPr>
            <a:r>
              <a:rPr lang="en" sz="1200" b="1">
                <a:solidFill>
                  <a:schemeClr val="lt1"/>
                </a:solidFill>
                <a:latin typeface="Trebuchet MS"/>
                <a:ea typeface="Trebuchet MS"/>
                <a:cs typeface="Trebuchet MS"/>
                <a:sym typeface="Trebuchet MS"/>
              </a:rPr>
              <a:t>Promote anti-phishing effort to improve public and investor relations </a:t>
            </a:r>
            <a:endParaRPr sz="1200" b="1">
              <a:solidFill>
                <a:schemeClr val="lt1"/>
              </a:solidFill>
              <a:latin typeface="Trebuchet MS"/>
              <a:ea typeface="Trebuchet MS"/>
              <a:cs typeface="Trebuchet MS"/>
              <a:sym typeface="Trebuchet MS"/>
            </a:endParaRPr>
          </a:p>
        </p:txBody>
      </p:sp>
      <p:sp>
        <p:nvSpPr>
          <p:cNvPr id="1096" name="Google Shape;1096;p82"/>
          <p:cNvSpPr/>
          <p:nvPr/>
        </p:nvSpPr>
        <p:spPr>
          <a:xfrm>
            <a:off x="2559950" y="1388828"/>
            <a:ext cx="3073800" cy="25011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2540" lvl="0" indent="0" algn="l" rtl="0">
              <a:lnSpc>
                <a:spcPct val="115000"/>
              </a:lnSpc>
              <a:spcBef>
                <a:spcPts val="0"/>
              </a:spcBef>
              <a:spcAft>
                <a:spcPts val="0"/>
              </a:spcAft>
              <a:buNone/>
            </a:pPr>
            <a:endParaRPr sz="1200">
              <a:latin typeface="Trebuchet MS"/>
              <a:ea typeface="Trebuchet MS"/>
              <a:cs typeface="Trebuchet MS"/>
              <a:sym typeface="Trebuchet MS"/>
            </a:endParaRPr>
          </a:p>
        </p:txBody>
      </p:sp>
      <p:sp>
        <p:nvSpPr>
          <p:cNvPr id="1097" name="Google Shape;1097;p82"/>
          <p:cNvSpPr/>
          <p:nvPr/>
        </p:nvSpPr>
        <p:spPr>
          <a:xfrm>
            <a:off x="5719925" y="1388827"/>
            <a:ext cx="3073800" cy="653700"/>
          </a:xfrm>
          <a:prstGeom prst="rect">
            <a:avLst/>
          </a:prstGeom>
          <a:solidFill>
            <a:srgbClr val="F7E3E3"/>
          </a:solidFill>
          <a:ln w="9525" cap="flat" cmpd="sng">
            <a:solidFill>
              <a:srgbClr val="99000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200">
                <a:solidFill>
                  <a:schemeClr val="dk1"/>
                </a:solidFill>
                <a:latin typeface="Trebuchet MS"/>
                <a:ea typeface="Trebuchet MS"/>
                <a:cs typeface="Trebuchet MS"/>
                <a:sym typeface="Trebuchet MS"/>
              </a:rPr>
              <a:t>Improve brand image and reputation</a:t>
            </a:r>
            <a:endParaRPr sz="1200" b="1" i="0" u="none" strike="noStrike" cap="none">
              <a:solidFill>
                <a:schemeClr val="dk1"/>
              </a:solidFill>
              <a:latin typeface="Trebuchet MS"/>
              <a:ea typeface="Trebuchet MS"/>
              <a:cs typeface="Trebuchet MS"/>
              <a:sym typeface="Trebuchet MS"/>
            </a:endParaRPr>
          </a:p>
        </p:txBody>
      </p:sp>
      <p:sp>
        <p:nvSpPr>
          <p:cNvPr id="1098" name="Google Shape;1098;p82"/>
          <p:cNvSpPr/>
          <p:nvPr/>
        </p:nvSpPr>
        <p:spPr>
          <a:xfrm>
            <a:off x="5719925" y="2312572"/>
            <a:ext cx="3073800" cy="653700"/>
          </a:xfrm>
          <a:prstGeom prst="rect">
            <a:avLst/>
          </a:prstGeom>
          <a:solidFill>
            <a:srgbClr val="F7E3E3"/>
          </a:solidFill>
          <a:ln w="9525" cap="flat" cmpd="sng">
            <a:solidFill>
              <a:srgbClr val="99000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200">
                <a:solidFill>
                  <a:schemeClr val="dk1"/>
                </a:solidFill>
                <a:latin typeface="Trebuchet MS"/>
                <a:ea typeface="Trebuchet MS"/>
                <a:cs typeface="Trebuchet MS"/>
                <a:sym typeface="Trebuchet MS"/>
              </a:rPr>
              <a:t>Carousell could achieve its goals towards a successful exit strategy</a:t>
            </a:r>
            <a:endParaRPr sz="1200" b="1" i="0" u="none" strike="noStrike" cap="none">
              <a:solidFill>
                <a:schemeClr val="dk1"/>
              </a:solidFill>
              <a:latin typeface="Trebuchet MS"/>
              <a:ea typeface="Trebuchet MS"/>
              <a:cs typeface="Trebuchet MS"/>
              <a:sym typeface="Trebuchet MS"/>
            </a:endParaRPr>
          </a:p>
        </p:txBody>
      </p:sp>
      <p:sp>
        <p:nvSpPr>
          <p:cNvPr id="1099" name="Google Shape;1099;p82"/>
          <p:cNvSpPr/>
          <p:nvPr/>
        </p:nvSpPr>
        <p:spPr>
          <a:xfrm>
            <a:off x="5719925" y="3236317"/>
            <a:ext cx="3073800" cy="653700"/>
          </a:xfrm>
          <a:prstGeom prst="rect">
            <a:avLst/>
          </a:prstGeom>
          <a:solidFill>
            <a:srgbClr val="F7E3E3"/>
          </a:solidFill>
          <a:ln w="9525" cap="flat" cmpd="sng">
            <a:solidFill>
              <a:srgbClr val="99000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200">
                <a:solidFill>
                  <a:schemeClr val="dk1"/>
                </a:solidFill>
                <a:latin typeface="Trebuchet MS"/>
                <a:ea typeface="Trebuchet MS"/>
                <a:cs typeface="Trebuchet MS"/>
                <a:sym typeface="Trebuchet MS"/>
              </a:rPr>
              <a:t>Boost users and investors confidence, better ROI for investors </a:t>
            </a:r>
            <a:endParaRPr sz="1200" i="0" u="none" strike="noStrike" cap="none">
              <a:solidFill>
                <a:schemeClr val="dk1"/>
              </a:solidFill>
              <a:latin typeface="Trebuchet MS"/>
              <a:ea typeface="Trebuchet MS"/>
              <a:cs typeface="Trebuchet MS"/>
              <a:sym typeface="Trebuchet MS"/>
            </a:endParaRPr>
          </a:p>
        </p:txBody>
      </p:sp>
      <p:sp>
        <p:nvSpPr>
          <p:cNvPr id="1100" name="Google Shape;1100;p82"/>
          <p:cNvSpPr txBox="1"/>
          <p:nvPr/>
        </p:nvSpPr>
        <p:spPr>
          <a:xfrm>
            <a:off x="2669150" y="1436925"/>
            <a:ext cx="2964600" cy="1978200"/>
          </a:xfrm>
          <a:prstGeom prst="rect">
            <a:avLst/>
          </a:prstGeom>
          <a:noFill/>
          <a:ln>
            <a:noFill/>
          </a:ln>
        </p:spPr>
        <p:txBody>
          <a:bodyPr spcFirstLastPara="1" wrap="square" lIns="91425" tIns="91425" rIns="91425" bIns="91425" anchor="t" anchorCtr="0">
            <a:noAutofit/>
          </a:bodyPr>
          <a:lstStyle/>
          <a:p>
            <a:pPr marL="114300" marR="2540" lvl="0" indent="-133350" algn="l" rtl="0">
              <a:lnSpc>
                <a:spcPct val="115000"/>
              </a:lnSpc>
              <a:spcBef>
                <a:spcPts val="0"/>
              </a:spcBef>
              <a:spcAft>
                <a:spcPts val="0"/>
              </a:spcAft>
              <a:buClr>
                <a:schemeClr val="dk1"/>
              </a:buClr>
              <a:buSzPts val="1200"/>
              <a:buFont typeface="Trebuchet MS"/>
              <a:buAutoNum type="arabicPeriod"/>
            </a:pPr>
            <a:r>
              <a:rPr lang="en" sz="1200">
                <a:solidFill>
                  <a:schemeClr val="dk1"/>
                </a:solidFill>
                <a:latin typeface="Trebuchet MS"/>
                <a:ea typeface="Trebuchet MS"/>
                <a:cs typeface="Trebuchet MS"/>
                <a:sym typeface="Trebuchet MS"/>
              </a:rPr>
              <a:t>Show the phishing efforts that Carousell have been doing </a:t>
            </a:r>
            <a:br>
              <a:rPr lang="en" sz="1200">
                <a:solidFill>
                  <a:schemeClr val="dk1"/>
                </a:solidFill>
                <a:latin typeface="Trebuchet MS"/>
                <a:ea typeface="Trebuchet MS"/>
                <a:cs typeface="Trebuchet MS"/>
                <a:sym typeface="Trebuchet MS"/>
              </a:rPr>
            </a:br>
            <a:r>
              <a:rPr lang="en" sz="1200">
                <a:solidFill>
                  <a:schemeClr val="dk1"/>
                </a:solidFill>
                <a:latin typeface="Trebuchet MS"/>
                <a:ea typeface="Trebuchet MS"/>
                <a:cs typeface="Trebuchet MS"/>
                <a:sym typeface="Trebuchet MS"/>
              </a:rPr>
              <a:t>E.g. constantly updates user of phishing trends</a:t>
            </a:r>
            <a:endParaRPr sz="1200">
              <a:solidFill>
                <a:schemeClr val="dk1"/>
              </a:solidFill>
              <a:latin typeface="Trebuchet MS"/>
              <a:ea typeface="Trebuchet MS"/>
              <a:cs typeface="Trebuchet MS"/>
              <a:sym typeface="Trebuchet MS"/>
            </a:endParaRPr>
          </a:p>
          <a:p>
            <a:pPr marL="457200" marR="2540" lvl="0" indent="0" algn="l" rtl="0">
              <a:lnSpc>
                <a:spcPct val="115000"/>
              </a:lnSpc>
              <a:spcBef>
                <a:spcPts val="0"/>
              </a:spcBef>
              <a:spcAft>
                <a:spcPts val="0"/>
              </a:spcAft>
              <a:buNone/>
            </a:pPr>
            <a:endParaRPr sz="1200">
              <a:solidFill>
                <a:schemeClr val="dk1"/>
              </a:solidFill>
              <a:latin typeface="Trebuchet MS"/>
              <a:ea typeface="Trebuchet MS"/>
              <a:cs typeface="Trebuchet MS"/>
              <a:sym typeface="Trebuchet MS"/>
            </a:endParaRPr>
          </a:p>
          <a:p>
            <a:pPr marL="114300" marR="2540" lvl="0" indent="-133350" algn="l" rtl="0">
              <a:lnSpc>
                <a:spcPct val="115000"/>
              </a:lnSpc>
              <a:spcBef>
                <a:spcPts val="0"/>
              </a:spcBef>
              <a:spcAft>
                <a:spcPts val="0"/>
              </a:spcAft>
              <a:buClr>
                <a:schemeClr val="dk1"/>
              </a:buClr>
              <a:buSzPts val="1200"/>
              <a:buFont typeface="Trebuchet MS"/>
              <a:buAutoNum type="arabicPeriod"/>
            </a:pPr>
            <a:r>
              <a:rPr lang="en" sz="1200">
                <a:solidFill>
                  <a:schemeClr val="dk1"/>
                </a:solidFill>
                <a:latin typeface="Trebuchet MS"/>
                <a:ea typeface="Trebuchet MS"/>
                <a:cs typeface="Trebuchet MS"/>
                <a:sym typeface="Trebuchet MS"/>
              </a:rPr>
              <a:t>Present Carousell phishing performance report to investors </a:t>
            </a:r>
            <a:endParaRPr sz="1200">
              <a:solidFill>
                <a:schemeClr val="dk1"/>
              </a:solidFill>
              <a:latin typeface="Trebuchet MS"/>
              <a:ea typeface="Trebuchet MS"/>
              <a:cs typeface="Trebuchet MS"/>
              <a:sym typeface="Trebuchet MS"/>
            </a:endParaRPr>
          </a:p>
          <a:p>
            <a:pPr marL="457200" marR="2540" lvl="0" indent="0" algn="l" rtl="0">
              <a:lnSpc>
                <a:spcPct val="115000"/>
              </a:lnSpc>
              <a:spcBef>
                <a:spcPts val="0"/>
              </a:spcBef>
              <a:spcAft>
                <a:spcPts val="0"/>
              </a:spcAft>
              <a:buNone/>
            </a:pPr>
            <a:endParaRPr sz="1200">
              <a:solidFill>
                <a:schemeClr val="dk1"/>
              </a:solidFill>
              <a:latin typeface="Trebuchet MS"/>
              <a:ea typeface="Trebuchet MS"/>
              <a:cs typeface="Trebuchet MS"/>
              <a:sym typeface="Trebuchet MS"/>
            </a:endParaRPr>
          </a:p>
          <a:p>
            <a:pPr marL="114300" marR="2540" lvl="0" indent="-133350" algn="l" rtl="0">
              <a:lnSpc>
                <a:spcPct val="115000"/>
              </a:lnSpc>
              <a:spcBef>
                <a:spcPts val="0"/>
              </a:spcBef>
              <a:spcAft>
                <a:spcPts val="0"/>
              </a:spcAft>
              <a:buClr>
                <a:schemeClr val="dk1"/>
              </a:buClr>
              <a:buSzPts val="1200"/>
              <a:buFont typeface="Trebuchet MS"/>
              <a:buAutoNum type="arabicPeriod"/>
            </a:pPr>
            <a:r>
              <a:rPr lang="en" sz="1200">
                <a:solidFill>
                  <a:schemeClr val="dk1"/>
                </a:solidFill>
                <a:latin typeface="Trebuchet MS"/>
                <a:ea typeface="Trebuchet MS"/>
                <a:cs typeface="Trebuchet MS"/>
                <a:sym typeface="Trebuchet MS"/>
              </a:rPr>
              <a:t>Multi-channel communication to further promote Carousell’s anti-phishing efforts</a:t>
            </a:r>
            <a:endParaRPr sz="1200">
              <a:solidFill>
                <a:schemeClr val="dk1"/>
              </a:solidFill>
              <a:latin typeface="Trebuchet MS"/>
              <a:ea typeface="Trebuchet MS"/>
              <a:cs typeface="Trebuchet MS"/>
              <a:sym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83"/>
          <p:cNvSpPr txBox="1">
            <a:spLocks noGrp="1"/>
          </p:cNvSpPr>
          <p:nvPr>
            <p:ph type="title"/>
          </p:nvPr>
        </p:nvSpPr>
        <p:spPr>
          <a:xfrm>
            <a:off x="904150" y="2769700"/>
            <a:ext cx="5151600" cy="94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a:solidFill>
                  <a:schemeClr val="dk1"/>
                </a:solidFill>
              </a:rPr>
              <a:t>Conclusion</a:t>
            </a:r>
            <a:endParaRPr sz="5000">
              <a:solidFill>
                <a:schemeClr val="dk1"/>
              </a:solidFill>
            </a:endParaRPr>
          </a:p>
        </p:txBody>
      </p:sp>
      <p:cxnSp>
        <p:nvCxnSpPr>
          <p:cNvPr id="1106" name="Google Shape;1106;p83">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1107" name="Google Shape;1107;p83">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
        <p:nvSpPr>
          <p:cNvPr id="1108" name="Google Shape;1108;p83"/>
          <p:cNvSpPr txBox="1">
            <a:spLocks noGrp="1"/>
          </p:cNvSpPr>
          <p:nvPr>
            <p:ph type="title" idx="4294967295"/>
          </p:nvPr>
        </p:nvSpPr>
        <p:spPr>
          <a:xfrm>
            <a:off x="904151" y="1722575"/>
            <a:ext cx="1724100" cy="841800"/>
          </a:xfrm>
          <a:prstGeom prst="rect">
            <a:avLst/>
          </a:prstGeom>
        </p:spPr>
        <p:txBody>
          <a:bodyPr spcFirstLastPara="1" wrap="square" lIns="91425" tIns="79200" rIns="91425" bIns="91425" anchor="t" anchorCtr="0">
            <a:noAutofit/>
          </a:bodyPr>
          <a:lstStyle/>
          <a:p>
            <a:pPr marL="0" lvl="0" indent="0" algn="l" rtl="0">
              <a:spcBef>
                <a:spcPts val="0"/>
              </a:spcBef>
              <a:spcAft>
                <a:spcPts val="0"/>
              </a:spcAft>
              <a:buNone/>
            </a:pPr>
            <a:r>
              <a:rPr lang="en" sz="6000">
                <a:solidFill>
                  <a:schemeClr val="accent1"/>
                </a:solidFill>
              </a:rPr>
              <a:t>05</a:t>
            </a:r>
            <a:endParaRPr sz="6000">
              <a:solidFill>
                <a:schemeClr val="accent1"/>
              </a:solidFill>
            </a:endParaRPr>
          </a:p>
        </p:txBody>
      </p:sp>
      <p:pic>
        <p:nvPicPr>
          <p:cNvPr id="1109" name="Google Shape;1109;p83"/>
          <p:cNvPicPr preferRelativeResize="0"/>
          <p:nvPr/>
        </p:nvPicPr>
        <p:blipFill>
          <a:blip r:embed="rId3">
            <a:alphaModFix/>
          </a:blip>
          <a:stretch>
            <a:fillRect/>
          </a:stretch>
        </p:blipFill>
        <p:spPr>
          <a:xfrm>
            <a:off x="5575725" y="1779750"/>
            <a:ext cx="2787849" cy="2739150"/>
          </a:xfrm>
          <a:prstGeom prst="rect">
            <a:avLst/>
          </a:prstGeom>
          <a:noFill/>
          <a:ln>
            <a:noFill/>
          </a:ln>
        </p:spPr>
      </p:pic>
      <p:sp>
        <p:nvSpPr>
          <p:cNvPr id="1110" name="Google Shape;1110;p83"/>
          <p:cNvSpPr txBox="1">
            <a:spLocks noGrp="1"/>
          </p:cNvSpPr>
          <p:nvPr>
            <p:ph type="title" idx="4294967295"/>
          </p:nvPr>
        </p:nvSpPr>
        <p:spPr>
          <a:xfrm>
            <a:off x="7168175" y="4614538"/>
            <a:ext cx="1800600" cy="278400"/>
          </a:xfrm>
          <a:prstGeom prst="rect">
            <a:avLst/>
          </a:prstGeom>
          <a:solidFill>
            <a:schemeClr val="lt1"/>
          </a:solidFill>
        </p:spPr>
        <p:txBody>
          <a:bodyPr spcFirstLastPara="1" wrap="square" lIns="91425" tIns="79200" rIns="91425" bIns="91425" anchor="t" anchorCtr="0">
            <a:noAutofit/>
          </a:bodyPr>
          <a:lstStyle/>
          <a:p>
            <a:pPr marL="0" lvl="0" indent="0" algn="ctr" rtl="0">
              <a:spcBef>
                <a:spcPts val="0"/>
              </a:spcBef>
              <a:spcAft>
                <a:spcPts val="0"/>
              </a:spcAft>
              <a:buNone/>
            </a:pPr>
            <a:r>
              <a:rPr lang="en" sz="1900">
                <a:solidFill>
                  <a:schemeClr val="accent1"/>
                </a:solidFill>
              </a:rPr>
              <a:t>Tay Wei Ming</a:t>
            </a:r>
            <a:endParaRPr sz="1900">
              <a:solidFill>
                <a:schemeClr val="accen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pic>
        <p:nvPicPr>
          <p:cNvPr id="1115" name="Google Shape;1115;p84"/>
          <p:cNvPicPr preferRelativeResize="0"/>
          <p:nvPr/>
        </p:nvPicPr>
        <p:blipFill>
          <a:blip r:embed="rId3">
            <a:alphaModFix/>
          </a:blip>
          <a:stretch>
            <a:fillRect/>
          </a:stretch>
        </p:blipFill>
        <p:spPr>
          <a:xfrm>
            <a:off x="163200" y="1469575"/>
            <a:ext cx="8980800" cy="3673925"/>
          </a:xfrm>
          <a:prstGeom prst="rect">
            <a:avLst/>
          </a:prstGeom>
          <a:noFill/>
          <a:ln>
            <a:noFill/>
          </a:ln>
        </p:spPr>
      </p:pic>
      <p:pic>
        <p:nvPicPr>
          <p:cNvPr id="1116" name="Google Shape;1116;p84"/>
          <p:cNvPicPr preferRelativeResize="0"/>
          <p:nvPr/>
        </p:nvPicPr>
        <p:blipFill>
          <a:blip r:embed="rId4">
            <a:alphaModFix amt="32000"/>
          </a:blip>
          <a:stretch>
            <a:fillRect/>
          </a:stretch>
        </p:blipFill>
        <p:spPr>
          <a:xfrm>
            <a:off x="1" y="0"/>
            <a:ext cx="9143999" cy="5143501"/>
          </a:xfrm>
          <a:prstGeom prst="rect">
            <a:avLst/>
          </a:prstGeom>
          <a:noFill/>
          <a:ln>
            <a:noFill/>
          </a:ln>
        </p:spPr>
      </p:pic>
      <p:sp>
        <p:nvSpPr>
          <p:cNvPr id="1117" name="Google Shape;1117;p84"/>
          <p:cNvSpPr txBox="1"/>
          <p:nvPr/>
        </p:nvSpPr>
        <p:spPr>
          <a:xfrm>
            <a:off x="2310300" y="171900"/>
            <a:ext cx="46866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000" b="1">
                <a:solidFill>
                  <a:schemeClr val="dk1"/>
                </a:solidFill>
                <a:latin typeface="Josefin Sans"/>
                <a:ea typeface="Josefin Sans"/>
                <a:cs typeface="Josefin Sans"/>
                <a:sym typeface="Josefin Sans"/>
              </a:rPr>
              <a:t>Conclusion</a:t>
            </a:r>
            <a:endParaRPr sz="4000"/>
          </a:p>
        </p:txBody>
      </p:sp>
      <p:grpSp>
        <p:nvGrpSpPr>
          <p:cNvPr id="1118" name="Google Shape;1118;p84"/>
          <p:cNvGrpSpPr/>
          <p:nvPr/>
        </p:nvGrpSpPr>
        <p:grpSpPr>
          <a:xfrm>
            <a:off x="275000" y="1032271"/>
            <a:ext cx="8614321" cy="762313"/>
            <a:chOff x="355225" y="1032275"/>
            <a:chExt cx="8534100" cy="762313"/>
          </a:xfrm>
        </p:grpSpPr>
        <p:sp>
          <p:nvSpPr>
            <p:cNvPr id="1119" name="Google Shape;1119;p84"/>
            <p:cNvSpPr/>
            <p:nvPr/>
          </p:nvSpPr>
          <p:spPr>
            <a:xfrm>
              <a:off x="355225" y="1032275"/>
              <a:ext cx="8534100" cy="762300"/>
            </a:xfrm>
            <a:prstGeom prst="rect">
              <a:avLst/>
            </a:prstGeom>
            <a:solidFill>
              <a:srgbClr val="F7E3E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84"/>
            <p:cNvSpPr/>
            <p:nvPr/>
          </p:nvSpPr>
          <p:spPr>
            <a:xfrm>
              <a:off x="355225" y="1032288"/>
              <a:ext cx="998400" cy="762300"/>
            </a:xfrm>
            <a:prstGeom prst="rect">
              <a:avLst/>
            </a:prstGeom>
            <a:solidFill>
              <a:srgbClr val="990001"/>
            </a:solidFill>
            <a:ln w="9525" cap="flat" cmpd="sng">
              <a:solidFill>
                <a:srgbClr val="D6B58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84"/>
          <p:cNvGrpSpPr/>
          <p:nvPr/>
        </p:nvGrpSpPr>
        <p:grpSpPr>
          <a:xfrm>
            <a:off x="275000" y="2002080"/>
            <a:ext cx="8614321" cy="762313"/>
            <a:chOff x="355225" y="1975325"/>
            <a:chExt cx="8534100" cy="762313"/>
          </a:xfrm>
        </p:grpSpPr>
        <p:sp>
          <p:nvSpPr>
            <p:cNvPr id="1122" name="Google Shape;1122;p84"/>
            <p:cNvSpPr/>
            <p:nvPr/>
          </p:nvSpPr>
          <p:spPr>
            <a:xfrm>
              <a:off x="355225" y="1975325"/>
              <a:ext cx="8534100" cy="762300"/>
            </a:xfrm>
            <a:prstGeom prst="rect">
              <a:avLst/>
            </a:prstGeom>
            <a:solidFill>
              <a:srgbClr val="F7E3E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84"/>
            <p:cNvSpPr/>
            <p:nvPr/>
          </p:nvSpPr>
          <p:spPr>
            <a:xfrm>
              <a:off x="355225" y="1975338"/>
              <a:ext cx="998400" cy="762300"/>
            </a:xfrm>
            <a:prstGeom prst="rect">
              <a:avLst/>
            </a:prstGeom>
            <a:solidFill>
              <a:srgbClr val="990001"/>
            </a:solidFill>
            <a:ln w="9525" cap="flat" cmpd="sng">
              <a:solidFill>
                <a:srgbClr val="D6B58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84"/>
          <p:cNvGrpSpPr/>
          <p:nvPr/>
        </p:nvGrpSpPr>
        <p:grpSpPr>
          <a:xfrm>
            <a:off x="275000" y="2971888"/>
            <a:ext cx="8614321" cy="762312"/>
            <a:chOff x="355225" y="2918400"/>
            <a:chExt cx="8534100" cy="762313"/>
          </a:xfrm>
        </p:grpSpPr>
        <p:sp>
          <p:nvSpPr>
            <p:cNvPr id="1125" name="Google Shape;1125;p84"/>
            <p:cNvSpPr/>
            <p:nvPr/>
          </p:nvSpPr>
          <p:spPr>
            <a:xfrm>
              <a:off x="355225" y="2918400"/>
              <a:ext cx="8534100" cy="762300"/>
            </a:xfrm>
            <a:prstGeom prst="rect">
              <a:avLst/>
            </a:prstGeom>
            <a:solidFill>
              <a:srgbClr val="F7E3E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84"/>
            <p:cNvSpPr/>
            <p:nvPr/>
          </p:nvSpPr>
          <p:spPr>
            <a:xfrm>
              <a:off x="355225" y="2918413"/>
              <a:ext cx="998400" cy="762300"/>
            </a:xfrm>
            <a:prstGeom prst="rect">
              <a:avLst/>
            </a:prstGeom>
            <a:solidFill>
              <a:srgbClr val="990001"/>
            </a:solidFill>
            <a:ln w="9525" cap="flat" cmpd="sng">
              <a:solidFill>
                <a:srgbClr val="D6B58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84"/>
          <p:cNvGrpSpPr/>
          <p:nvPr/>
        </p:nvGrpSpPr>
        <p:grpSpPr>
          <a:xfrm>
            <a:off x="275000" y="3941696"/>
            <a:ext cx="8614321" cy="762313"/>
            <a:chOff x="386550" y="3941700"/>
            <a:chExt cx="8534100" cy="762313"/>
          </a:xfrm>
        </p:grpSpPr>
        <p:sp>
          <p:nvSpPr>
            <p:cNvPr id="1128" name="Google Shape;1128;p84"/>
            <p:cNvSpPr/>
            <p:nvPr/>
          </p:nvSpPr>
          <p:spPr>
            <a:xfrm>
              <a:off x="386550" y="3941700"/>
              <a:ext cx="8534100" cy="762300"/>
            </a:xfrm>
            <a:prstGeom prst="rect">
              <a:avLst/>
            </a:prstGeom>
            <a:solidFill>
              <a:srgbClr val="F7E3E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84"/>
            <p:cNvSpPr/>
            <p:nvPr/>
          </p:nvSpPr>
          <p:spPr>
            <a:xfrm>
              <a:off x="386550" y="3941713"/>
              <a:ext cx="998400" cy="762300"/>
            </a:xfrm>
            <a:prstGeom prst="rect">
              <a:avLst/>
            </a:prstGeom>
            <a:solidFill>
              <a:srgbClr val="990001"/>
            </a:solidFill>
            <a:ln w="9525" cap="flat" cmpd="sng">
              <a:solidFill>
                <a:srgbClr val="D6B58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 name="Google Shape;1130;p84"/>
          <p:cNvSpPr txBox="1"/>
          <p:nvPr/>
        </p:nvSpPr>
        <p:spPr>
          <a:xfrm>
            <a:off x="1354175" y="1110875"/>
            <a:ext cx="7264800" cy="6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990001"/>
                </a:solidFill>
                <a:latin typeface="Trebuchet MS"/>
                <a:ea typeface="Trebuchet MS"/>
                <a:cs typeface="Trebuchet MS"/>
                <a:sym typeface="Trebuchet MS"/>
              </a:rPr>
              <a:t>Identify some of the business problem that Carousell is facing</a:t>
            </a:r>
            <a:endParaRPr sz="1500" b="1">
              <a:solidFill>
                <a:srgbClr val="990001"/>
              </a:solidFill>
              <a:latin typeface="Trebuchet MS"/>
              <a:ea typeface="Trebuchet MS"/>
              <a:cs typeface="Trebuchet MS"/>
              <a:sym typeface="Trebuchet MS"/>
            </a:endParaRPr>
          </a:p>
        </p:txBody>
      </p:sp>
      <p:sp>
        <p:nvSpPr>
          <p:cNvPr id="1131" name="Google Shape;1131;p84"/>
          <p:cNvSpPr txBox="1"/>
          <p:nvPr/>
        </p:nvSpPr>
        <p:spPr>
          <a:xfrm>
            <a:off x="346975" y="1032263"/>
            <a:ext cx="835200" cy="76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7E3E3"/>
                </a:solidFill>
                <a:latin typeface="Dela Gothic One"/>
                <a:ea typeface="Dela Gothic One"/>
                <a:cs typeface="Dela Gothic One"/>
                <a:sym typeface="Dela Gothic One"/>
              </a:rPr>
              <a:t>01</a:t>
            </a:r>
            <a:endParaRPr sz="3000">
              <a:solidFill>
                <a:srgbClr val="F7E3E3"/>
              </a:solidFill>
              <a:latin typeface="Dela Gothic One"/>
              <a:ea typeface="Dela Gothic One"/>
              <a:cs typeface="Dela Gothic One"/>
              <a:sym typeface="Dela Gothic One"/>
            </a:endParaRPr>
          </a:p>
        </p:txBody>
      </p:sp>
      <p:sp>
        <p:nvSpPr>
          <p:cNvPr id="1132" name="Google Shape;1132;p84"/>
          <p:cNvSpPr txBox="1"/>
          <p:nvPr/>
        </p:nvSpPr>
        <p:spPr>
          <a:xfrm>
            <a:off x="346975" y="2002075"/>
            <a:ext cx="907500" cy="76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7E3E3"/>
                </a:solidFill>
                <a:latin typeface="Dela Gothic One"/>
                <a:ea typeface="Dela Gothic One"/>
                <a:cs typeface="Dela Gothic One"/>
                <a:sym typeface="Dela Gothic One"/>
              </a:rPr>
              <a:t>02</a:t>
            </a:r>
            <a:endParaRPr sz="3000">
              <a:solidFill>
                <a:srgbClr val="F7E3E3"/>
              </a:solidFill>
              <a:latin typeface="Dela Gothic One"/>
              <a:ea typeface="Dela Gothic One"/>
              <a:cs typeface="Dela Gothic One"/>
              <a:sym typeface="Dela Gothic One"/>
            </a:endParaRPr>
          </a:p>
        </p:txBody>
      </p:sp>
      <p:sp>
        <p:nvSpPr>
          <p:cNvPr id="1133" name="Google Shape;1133;p84"/>
          <p:cNvSpPr txBox="1"/>
          <p:nvPr/>
        </p:nvSpPr>
        <p:spPr>
          <a:xfrm>
            <a:off x="346975" y="2971900"/>
            <a:ext cx="907500" cy="76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7E3E3"/>
                </a:solidFill>
                <a:latin typeface="Dela Gothic One"/>
                <a:ea typeface="Dela Gothic One"/>
                <a:cs typeface="Dela Gothic One"/>
                <a:sym typeface="Dela Gothic One"/>
              </a:rPr>
              <a:t>03</a:t>
            </a:r>
            <a:endParaRPr sz="3000">
              <a:solidFill>
                <a:srgbClr val="F7E3E3"/>
              </a:solidFill>
              <a:latin typeface="Dela Gothic One"/>
              <a:ea typeface="Dela Gothic One"/>
              <a:cs typeface="Dela Gothic One"/>
              <a:sym typeface="Dela Gothic One"/>
            </a:endParaRPr>
          </a:p>
        </p:txBody>
      </p:sp>
      <p:sp>
        <p:nvSpPr>
          <p:cNvPr id="1134" name="Google Shape;1134;p84"/>
          <p:cNvSpPr txBox="1"/>
          <p:nvPr/>
        </p:nvSpPr>
        <p:spPr>
          <a:xfrm>
            <a:off x="346975" y="3941700"/>
            <a:ext cx="907500" cy="76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7E3E3"/>
                </a:solidFill>
                <a:latin typeface="Dela Gothic One"/>
                <a:ea typeface="Dela Gothic One"/>
                <a:cs typeface="Dela Gothic One"/>
                <a:sym typeface="Dela Gothic One"/>
              </a:rPr>
              <a:t>04</a:t>
            </a:r>
            <a:endParaRPr sz="3000">
              <a:solidFill>
                <a:srgbClr val="F7E3E3"/>
              </a:solidFill>
              <a:latin typeface="Dela Gothic One"/>
              <a:ea typeface="Dela Gothic One"/>
              <a:cs typeface="Dela Gothic One"/>
              <a:sym typeface="Dela Gothic One"/>
            </a:endParaRPr>
          </a:p>
        </p:txBody>
      </p:sp>
      <p:sp>
        <p:nvSpPr>
          <p:cNvPr id="1135" name="Google Shape;1135;p84"/>
          <p:cNvSpPr txBox="1"/>
          <p:nvPr/>
        </p:nvSpPr>
        <p:spPr>
          <a:xfrm>
            <a:off x="1354175" y="2080688"/>
            <a:ext cx="7264800" cy="6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990001"/>
                </a:solidFill>
                <a:latin typeface="Trebuchet MS"/>
                <a:ea typeface="Trebuchet MS"/>
                <a:cs typeface="Trebuchet MS"/>
                <a:sym typeface="Trebuchet MS"/>
              </a:rPr>
              <a:t>Analytical solution (including dashboard) to tackle the problem</a:t>
            </a:r>
            <a:endParaRPr sz="1500" b="1">
              <a:solidFill>
                <a:srgbClr val="990001"/>
              </a:solidFill>
              <a:latin typeface="Trebuchet MS"/>
              <a:ea typeface="Trebuchet MS"/>
              <a:cs typeface="Trebuchet MS"/>
              <a:sym typeface="Trebuchet MS"/>
            </a:endParaRPr>
          </a:p>
        </p:txBody>
      </p:sp>
      <p:sp>
        <p:nvSpPr>
          <p:cNvPr id="1136" name="Google Shape;1136;p84"/>
          <p:cNvSpPr txBox="1"/>
          <p:nvPr/>
        </p:nvSpPr>
        <p:spPr>
          <a:xfrm>
            <a:off x="1254475" y="3050500"/>
            <a:ext cx="7634700" cy="6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990001"/>
                </a:solidFill>
                <a:latin typeface="Trebuchet MS"/>
                <a:ea typeface="Trebuchet MS"/>
                <a:cs typeface="Trebuchet MS"/>
                <a:sym typeface="Trebuchet MS"/>
              </a:rPr>
              <a:t>Non-analytical solution for Carousell to further reduce phishing activities</a:t>
            </a:r>
            <a:endParaRPr sz="1500" b="1">
              <a:solidFill>
                <a:srgbClr val="990001"/>
              </a:solidFill>
              <a:latin typeface="Trebuchet MS"/>
              <a:ea typeface="Trebuchet MS"/>
              <a:cs typeface="Trebuchet MS"/>
              <a:sym typeface="Trebuchet MS"/>
            </a:endParaRPr>
          </a:p>
        </p:txBody>
      </p:sp>
      <p:sp>
        <p:nvSpPr>
          <p:cNvPr id="1137" name="Google Shape;1137;p84"/>
          <p:cNvSpPr txBox="1"/>
          <p:nvPr/>
        </p:nvSpPr>
        <p:spPr>
          <a:xfrm>
            <a:off x="1254475" y="4020300"/>
            <a:ext cx="7634700" cy="6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990001"/>
                </a:solidFill>
                <a:latin typeface="Trebuchet MS"/>
                <a:ea typeface="Trebuchet MS"/>
                <a:cs typeface="Trebuchet MS"/>
                <a:sym typeface="Trebuchet MS"/>
              </a:rPr>
              <a:t>How both Carousell and stakeholders benefits from our recommendation</a:t>
            </a:r>
            <a:endParaRPr sz="1500" b="1">
              <a:solidFill>
                <a:srgbClr val="990001"/>
              </a:solidFill>
              <a:latin typeface="Trebuchet MS"/>
              <a:ea typeface="Trebuchet MS"/>
              <a:cs typeface="Trebuchet MS"/>
              <a:sym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85"/>
          <p:cNvSpPr txBox="1">
            <a:spLocks noGrp="1"/>
          </p:cNvSpPr>
          <p:nvPr>
            <p:ph type="title"/>
          </p:nvPr>
        </p:nvSpPr>
        <p:spPr>
          <a:xfrm>
            <a:off x="925750" y="1786400"/>
            <a:ext cx="5151600" cy="940500"/>
          </a:xfrm>
          <a:prstGeom prst="rect">
            <a:avLst/>
          </a:prstGeom>
        </p:spPr>
        <p:txBody>
          <a:bodyPr spcFirstLastPara="1" wrap="square" lIns="91425" tIns="0" rIns="91425" bIns="91425" anchor="b" anchorCtr="0">
            <a:noAutofit/>
          </a:bodyPr>
          <a:lstStyle/>
          <a:p>
            <a:pPr marL="0" lvl="0" indent="0" algn="l" rtl="0">
              <a:spcBef>
                <a:spcPts val="0"/>
              </a:spcBef>
              <a:spcAft>
                <a:spcPts val="0"/>
              </a:spcAft>
              <a:buNone/>
            </a:pPr>
            <a:r>
              <a:rPr lang="en"/>
              <a:t>Thank you</a:t>
            </a:r>
            <a:endParaRPr/>
          </a:p>
        </p:txBody>
      </p:sp>
      <p:sp>
        <p:nvSpPr>
          <p:cNvPr id="1143" name="Google Shape;1143;p85"/>
          <p:cNvSpPr txBox="1">
            <a:spLocks noGrp="1"/>
          </p:cNvSpPr>
          <p:nvPr>
            <p:ph type="subTitle" idx="1"/>
          </p:nvPr>
        </p:nvSpPr>
        <p:spPr>
          <a:xfrm>
            <a:off x="1074700" y="2726900"/>
            <a:ext cx="4631700" cy="1025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1500"/>
              <a:t>Hope you could consider our proposed recommendation. </a:t>
            </a:r>
            <a:endParaRPr sz="1500"/>
          </a:p>
        </p:txBody>
      </p:sp>
      <p:pic>
        <p:nvPicPr>
          <p:cNvPr id="1144" name="Google Shape;1144;p85"/>
          <p:cNvPicPr preferRelativeResize="0"/>
          <p:nvPr/>
        </p:nvPicPr>
        <p:blipFill>
          <a:blip r:embed="rId3">
            <a:alphaModFix/>
          </a:blip>
          <a:stretch>
            <a:fillRect/>
          </a:stretch>
        </p:blipFill>
        <p:spPr>
          <a:xfrm>
            <a:off x="5614750" y="1384651"/>
            <a:ext cx="3399800" cy="3081550"/>
          </a:xfrm>
          <a:prstGeom prst="rect">
            <a:avLst/>
          </a:prstGeom>
          <a:noFill/>
          <a:ln>
            <a:noFill/>
          </a:ln>
        </p:spPr>
      </p:pic>
      <p:pic>
        <p:nvPicPr>
          <p:cNvPr id="1145" name="Google Shape;1145;p85"/>
          <p:cNvPicPr preferRelativeResize="0"/>
          <p:nvPr/>
        </p:nvPicPr>
        <p:blipFill>
          <a:blip r:embed="rId4">
            <a:alphaModFix/>
          </a:blip>
          <a:stretch>
            <a:fillRect/>
          </a:stretch>
        </p:blipFill>
        <p:spPr>
          <a:xfrm>
            <a:off x="6821350" y="4667125"/>
            <a:ext cx="2266950" cy="4090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86"/>
          <p:cNvSpPr txBox="1">
            <a:spLocks noGrp="1"/>
          </p:cNvSpPr>
          <p:nvPr>
            <p:ph type="title"/>
          </p:nvPr>
        </p:nvSpPr>
        <p:spPr>
          <a:xfrm>
            <a:off x="5292000" y="2212804"/>
            <a:ext cx="3173400" cy="5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a:t>
            </a:r>
            <a:endParaRPr/>
          </a:p>
        </p:txBody>
      </p:sp>
      <p:sp>
        <p:nvSpPr>
          <p:cNvPr id="1151" name="Google Shape;1151;p86"/>
          <p:cNvSpPr txBox="1">
            <a:spLocks noGrp="1"/>
          </p:cNvSpPr>
          <p:nvPr>
            <p:ph type="title" idx="2"/>
          </p:nvPr>
        </p:nvSpPr>
        <p:spPr>
          <a:xfrm>
            <a:off x="5292001" y="1625200"/>
            <a:ext cx="1724100" cy="841800"/>
          </a:xfrm>
          <a:prstGeom prst="rect">
            <a:avLst/>
          </a:prstGeom>
        </p:spPr>
        <p:txBody>
          <a:bodyPr spcFirstLastPara="1" wrap="square" lIns="91425" tIns="0" rIns="91425" bIns="91425" anchor="b" anchorCtr="0">
            <a:noAutofit/>
          </a:bodyPr>
          <a:lstStyle/>
          <a:p>
            <a:pPr marL="0" lvl="0" indent="0" algn="l" rtl="0">
              <a:spcBef>
                <a:spcPts val="0"/>
              </a:spcBef>
              <a:spcAft>
                <a:spcPts val="0"/>
              </a:spcAft>
              <a:buNone/>
            </a:pPr>
            <a:r>
              <a:rPr lang="en"/>
              <a:t>06</a:t>
            </a:r>
            <a:endParaRPr/>
          </a:p>
        </p:txBody>
      </p:sp>
      <p:sp>
        <p:nvSpPr>
          <p:cNvPr id="1152" name="Google Shape;1152;p86"/>
          <p:cNvSpPr/>
          <p:nvPr/>
        </p:nvSpPr>
        <p:spPr>
          <a:xfrm>
            <a:off x="-75425" y="1582600"/>
            <a:ext cx="4267800" cy="2764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pic>
        <p:nvPicPr>
          <p:cNvPr id="1153" name="Google Shape;1153;p86"/>
          <p:cNvPicPr preferRelativeResize="0"/>
          <p:nvPr/>
        </p:nvPicPr>
        <p:blipFill rotWithShape="1">
          <a:blip r:embed="rId3">
            <a:alphaModFix/>
          </a:blip>
          <a:srcRect l="7505" r="3351"/>
          <a:stretch/>
        </p:blipFill>
        <p:spPr>
          <a:xfrm>
            <a:off x="0" y="1026500"/>
            <a:ext cx="3777700" cy="3027251"/>
          </a:xfrm>
          <a:prstGeom prst="rect">
            <a:avLst/>
          </a:prstGeom>
          <a:noFill/>
          <a:ln>
            <a:noFill/>
          </a:ln>
        </p:spPr>
      </p:pic>
      <p:cxnSp>
        <p:nvCxnSpPr>
          <p:cNvPr id="1154" name="Google Shape;1154;p8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1155" name="Google Shape;1155;p86">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1156" name="Google Shape;1156;p86"/>
          <p:cNvCxnSpPr/>
          <p:nvPr/>
        </p:nvCxnSpPr>
        <p:spPr>
          <a:xfrm>
            <a:off x="5039175" y="1625200"/>
            <a:ext cx="0" cy="296130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87"/>
          <p:cNvPicPr preferRelativeResize="0"/>
          <p:nvPr/>
        </p:nvPicPr>
        <p:blipFill>
          <a:blip r:embed="rId3">
            <a:alphaModFix/>
          </a:blip>
          <a:stretch>
            <a:fillRect/>
          </a:stretch>
        </p:blipFill>
        <p:spPr>
          <a:xfrm>
            <a:off x="-22525" y="55058"/>
            <a:ext cx="9144001" cy="508844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pic>
        <p:nvPicPr>
          <p:cNvPr id="1166" name="Google Shape;1166;p88"/>
          <p:cNvPicPr preferRelativeResize="0"/>
          <p:nvPr/>
        </p:nvPicPr>
        <p:blipFill>
          <a:blip r:embed="rId3">
            <a:alphaModFix/>
          </a:blip>
          <a:stretch>
            <a:fillRect/>
          </a:stretch>
        </p:blipFill>
        <p:spPr>
          <a:xfrm>
            <a:off x="0" y="0"/>
            <a:ext cx="9144001" cy="505806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89"/>
          <p:cNvPicPr preferRelativeResize="0"/>
          <p:nvPr/>
        </p:nvPicPr>
        <p:blipFill>
          <a:blip r:embed="rId3">
            <a:alphaModFix/>
          </a:blip>
          <a:stretch>
            <a:fillRect/>
          </a:stretch>
        </p:blipFill>
        <p:spPr>
          <a:xfrm>
            <a:off x="0" y="0"/>
            <a:ext cx="9144001" cy="504287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6"/>
          <p:cNvSpPr txBox="1">
            <a:spLocks noGrp="1"/>
          </p:cNvSpPr>
          <p:nvPr>
            <p:ph type="title" idx="8"/>
          </p:nvPr>
        </p:nvSpPr>
        <p:spPr>
          <a:xfrm>
            <a:off x="1470900" y="476534"/>
            <a:ext cx="620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Problem</a:t>
            </a:r>
            <a:endParaRPr/>
          </a:p>
        </p:txBody>
      </p:sp>
      <p:sp>
        <p:nvSpPr>
          <p:cNvPr id="380" name="Google Shape;380;p46"/>
          <p:cNvSpPr txBox="1">
            <a:spLocks noGrp="1"/>
          </p:cNvSpPr>
          <p:nvPr>
            <p:ph type="subTitle" idx="1"/>
          </p:nvPr>
        </p:nvSpPr>
        <p:spPr>
          <a:xfrm>
            <a:off x="1649675" y="2439450"/>
            <a:ext cx="1600200" cy="12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achieve profitability and execute its exit strategy by 2024</a:t>
            </a:r>
            <a:endParaRPr/>
          </a:p>
        </p:txBody>
      </p:sp>
      <p:sp>
        <p:nvSpPr>
          <p:cNvPr id="381" name="Google Shape;381;p46"/>
          <p:cNvSpPr txBox="1">
            <a:spLocks noGrp="1"/>
          </p:cNvSpPr>
          <p:nvPr>
            <p:ph type="subTitle" idx="2"/>
          </p:nvPr>
        </p:nvSpPr>
        <p:spPr>
          <a:xfrm>
            <a:off x="4116050" y="2439450"/>
            <a:ext cx="1600200" cy="12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E-commerce scams are costing Carousell significantly in lost revenue</a:t>
            </a:r>
            <a:endParaRPr/>
          </a:p>
        </p:txBody>
      </p:sp>
      <p:sp>
        <p:nvSpPr>
          <p:cNvPr id="382" name="Google Shape;382;p46"/>
          <p:cNvSpPr txBox="1">
            <a:spLocks noGrp="1"/>
          </p:cNvSpPr>
          <p:nvPr>
            <p:ph type="subTitle" idx="4"/>
          </p:nvPr>
        </p:nvSpPr>
        <p:spPr>
          <a:xfrm>
            <a:off x="1512813" y="1903575"/>
            <a:ext cx="1787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Goals</a:t>
            </a:r>
            <a:endParaRPr/>
          </a:p>
        </p:txBody>
      </p:sp>
      <p:sp>
        <p:nvSpPr>
          <p:cNvPr id="383" name="Google Shape;383;p46"/>
          <p:cNvSpPr txBox="1">
            <a:spLocks noGrp="1"/>
          </p:cNvSpPr>
          <p:nvPr>
            <p:ph type="subTitle" idx="5"/>
          </p:nvPr>
        </p:nvSpPr>
        <p:spPr>
          <a:xfrm>
            <a:off x="3951575" y="1903575"/>
            <a:ext cx="19299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Revenue Stream</a:t>
            </a:r>
            <a:endParaRPr/>
          </a:p>
        </p:txBody>
      </p:sp>
      <p:sp>
        <p:nvSpPr>
          <p:cNvPr id="384" name="Google Shape;384;p46"/>
          <p:cNvSpPr txBox="1">
            <a:spLocks noGrp="1"/>
          </p:cNvSpPr>
          <p:nvPr>
            <p:ph type="subTitle" idx="3"/>
          </p:nvPr>
        </p:nvSpPr>
        <p:spPr>
          <a:xfrm>
            <a:off x="6583025" y="2439450"/>
            <a:ext cx="1600200" cy="12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Users losing faith in Carousell due to high frequency of scams, negatively impacting investor outlook</a:t>
            </a:r>
            <a:endParaRPr/>
          </a:p>
        </p:txBody>
      </p:sp>
      <p:sp>
        <p:nvSpPr>
          <p:cNvPr id="385" name="Google Shape;385;p46"/>
          <p:cNvSpPr txBox="1">
            <a:spLocks noGrp="1"/>
          </p:cNvSpPr>
          <p:nvPr>
            <p:ph type="subTitle" idx="6"/>
          </p:nvPr>
        </p:nvSpPr>
        <p:spPr>
          <a:xfrm>
            <a:off x="6583025" y="1903566"/>
            <a:ext cx="16002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Loss of Trust</a:t>
            </a:r>
            <a:endParaRPr/>
          </a:p>
        </p:txBody>
      </p:sp>
      <p:cxnSp>
        <p:nvCxnSpPr>
          <p:cNvPr id="386" name="Google Shape;386;p4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87" name="Google Shape;387;p46">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grpSp>
        <p:nvGrpSpPr>
          <p:cNvPr id="388" name="Google Shape;388;p46"/>
          <p:cNvGrpSpPr/>
          <p:nvPr/>
        </p:nvGrpSpPr>
        <p:grpSpPr>
          <a:xfrm>
            <a:off x="942463" y="1915109"/>
            <a:ext cx="370930" cy="370549"/>
            <a:chOff x="2497275" y="2744159"/>
            <a:chExt cx="370930" cy="370549"/>
          </a:xfrm>
        </p:grpSpPr>
        <p:sp>
          <p:nvSpPr>
            <p:cNvPr id="389" name="Google Shape;389;p46"/>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6"/>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6"/>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6"/>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6"/>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6"/>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46"/>
          <p:cNvGrpSpPr/>
          <p:nvPr/>
        </p:nvGrpSpPr>
        <p:grpSpPr>
          <a:xfrm>
            <a:off x="5848428" y="1951499"/>
            <a:ext cx="382758" cy="356595"/>
            <a:chOff x="2185128" y="2427549"/>
            <a:chExt cx="382758" cy="356595"/>
          </a:xfrm>
        </p:grpSpPr>
        <p:sp>
          <p:nvSpPr>
            <p:cNvPr id="396" name="Google Shape;396;p46"/>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6"/>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6"/>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6"/>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6"/>
          <p:cNvGrpSpPr/>
          <p:nvPr/>
        </p:nvGrpSpPr>
        <p:grpSpPr>
          <a:xfrm>
            <a:off x="3499626" y="1956246"/>
            <a:ext cx="267574" cy="329415"/>
            <a:chOff x="3584201" y="4294996"/>
            <a:chExt cx="267574" cy="329415"/>
          </a:xfrm>
        </p:grpSpPr>
        <p:sp>
          <p:nvSpPr>
            <p:cNvPr id="401" name="Google Shape;401;p46"/>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6"/>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6"/>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6"/>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5" name="Google Shape;405;p46"/>
          <p:cNvCxnSpPr/>
          <p:nvPr/>
        </p:nvCxnSpPr>
        <p:spPr>
          <a:xfrm>
            <a:off x="1478450" y="1900800"/>
            <a:ext cx="0" cy="962700"/>
          </a:xfrm>
          <a:prstGeom prst="straightConnector1">
            <a:avLst/>
          </a:prstGeom>
          <a:noFill/>
          <a:ln w="76200" cap="flat" cmpd="sng">
            <a:solidFill>
              <a:schemeClr val="accent1"/>
            </a:solidFill>
            <a:prstDash val="solid"/>
            <a:round/>
            <a:headEnd type="none" w="med" len="med"/>
            <a:tailEnd type="none" w="med" len="med"/>
          </a:ln>
        </p:spPr>
      </p:cxnSp>
      <p:cxnSp>
        <p:nvCxnSpPr>
          <p:cNvPr id="406" name="Google Shape;406;p46"/>
          <p:cNvCxnSpPr/>
          <p:nvPr/>
        </p:nvCxnSpPr>
        <p:spPr>
          <a:xfrm>
            <a:off x="3932638" y="1900800"/>
            <a:ext cx="0" cy="962700"/>
          </a:xfrm>
          <a:prstGeom prst="straightConnector1">
            <a:avLst/>
          </a:prstGeom>
          <a:noFill/>
          <a:ln w="76200" cap="flat" cmpd="sng">
            <a:solidFill>
              <a:schemeClr val="accent1"/>
            </a:solidFill>
            <a:prstDash val="solid"/>
            <a:round/>
            <a:headEnd type="none" w="med" len="med"/>
            <a:tailEnd type="none" w="med" len="med"/>
          </a:ln>
        </p:spPr>
      </p:cxnSp>
      <p:cxnSp>
        <p:nvCxnSpPr>
          <p:cNvPr id="407" name="Google Shape;407;p46"/>
          <p:cNvCxnSpPr/>
          <p:nvPr/>
        </p:nvCxnSpPr>
        <p:spPr>
          <a:xfrm>
            <a:off x="6395963" y="1900800"/>
            <a:ext cx="0" cy="962700"/>
          </a:xfrm>
          <a:prstGeom prst="straightConnector1">
            <a:avLst/>
          </a:prstGeom>
          <a:noFill/>
          <a:ln w="76200" cap="flat" cmpd="sng">
            <a:solidFill>
              <a:schemeClr val="accent1"/>
            </a:solidFill>
            <a:prstDash val="solid"/>
            <a:round/>
            <a:headEnd type="none" w="med" len="med"/>
            <a:tailEnd type="none" w="med" len="med"/>
          </a:ln>
        </p:spPr>
      </p:cxnSp>
      <p:grpSp>
        <p:nvGrpSpPr>
          <p:cNvPr id="408" name="Google Shape;408;p46"/>
          <p:cNvGrpSpPr/>
          <p:nvPr/>
        </p:nvGrpSpPr>
        <p:grpSpPr>
          <a:xfrm>
            <a:off x="232766" y="3960700"/>
            <a:ext cx="1009500" cy="965850"/>
            <a:chOff x="7430391" y="3491750"/>
            <a:chExt cx="1009500" cy="965850"/>
          </a:xfrm>
        </p:grpSpPr>
        <p:sp>
          <p:nvSpPr>
            <p:cNvPr id="409" name="Google Shape;409;p46"/>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410" name="Google Shape;410;p46"/>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411" name="Google Shape;411;p46"/>
          <p:cNvSpPr txBox="1">
            <a:spLocks noGrp="1"/>
          </p:cNvSpPr>
          <p:nvPr>
            <p:ph type="title" idx="7"/>
          </p:nvPr>
        </p:nvSpPr>
        <p:spPr>
          <a:xfrm>
            <a:off x="8007325" y="4658475"/>
            <a:ext cx="963900" cy="278400"/>
          </a:xfrm>
          <a:prstGeom prst="rect">
            <a:avLst/>
          </a:prstGeom>
          <a:solidFill>
            <a:schemeClr val="lt1"/>
          </a:solidFill>
        </p:spPr>
        <p:txBody>
          <a:bodyPr spcFirstLastPara="1" wrap="square" lIns="91425" tIns="0" rIns="91425" bIns="0" anchor="b" anchorCtr="0">
            <a:noAutofit/>
          </a:bodyPr>
          <a:lstStyle/>
          <a:p>
            <a:pPr marL="0" lvl="0" indent="0" algn="l" rtl="0">
              <a:spcBef>
                <a:spcPts val="0"/>
              </a:spcBef>
              <a:spcAft>
                <a:spcPts val="0"/>
              </a:spcAft>
              <a:buNone/>
            </a:pPr>
            <a:r>
              <a:rPr lang="en"/>
              <a:t>Syed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par>
                                <p:cTn id="8" presetID="10" presetClass="entr" presetSubtype="0" fill="hold" nodeType="withEffect">
                                  <p:stCondLst>
                                    <p:cond delay="0"/>
                                  </p:stCondLst>
                                  <p:childTnLst>
                                    <p:set>
                                      <p:cBhvr>
                                        <p:cTn id="9" dur="1" fill="hold">
                                          <p:stCondLst>
                                            <p:cond delay="0"/>
                                          </p:stCondLst>
                                        </p:cTn>
                                        <p:tgtEl>
                                          <p:spTgt spid="382"/>
                                        </p:tgtEl>
                                        <p:attrNameLst>
                                          <p:attrName>style.visibility</p:attrName>
                                        </p:attrNameLst>
                                      </p:cBhvr>
                                      <p:to>
                                        <p:strVal val="visible"/>
                                      </p:to>
                                    </p:set>
                                    <p:animEffect transition="in" filter="fade">
                                      <p:cBhvr>
                                        <p:cTn id="10" dur="1000"/>
                                        <p:tgtEl>
                                          <p:spTgt spid="382"/>
                                        </p:tgtEl>
                                      </p:cBhvr>
                                    </p:animEffect>
                                  </p:childTnLst>
                                </p:cTn>
                              </p:par>
                              <p:par>
                                <p:cTn id="11" presetID="10" presetClass="entr" presetSubtype="0" fill="hold" nodeType="withEffect">
                                  <p:stCondLst>
                                    <p:cond delay="0"/>
                                  </p:stCondLst>
                                  <p:childTnLst>
                                    <p:set>
                                      <p:cBhvr>
                                        <p:cTn id="12" dur="1" fill="hold">
                                          <p:stCondLst>
                                            <p:cond delay="0"/>
                                          </p:stCondLst>
                                        </p:cTn>
                                        <p:tgtEl>
                                          <p:spTgt spid="405"/>
                                        </p:tgtEl>
                                        <p:attrNameLst>
                                          <p:attrName>style.visibility</p:attrName>
                                        </p:attrNameLst>
                                      </p:cBhvr>
                                      <p:to>
                                        <p:strVal val="visible"/>
                                      </p:to>
                                    </p:set>
                                    <p:animEffect transition="in" filter="fade">
                                      <p:cBhvr>
                                        <p:cTn id="13" dur="1000"/>
                                        <p:tgtEl>
                                          <p:spTgt spid="405"/>
                                        </p:tgtEl>
                                      </p:cBhvr>
                                    </p:animEffect>
                                  </p:childTnLst>
                                </p:cTn>
                              </p:par>
                              <p:par>
                                <p:cTn id="14" presetID="10" presetClass="entr" presetSubtype="0" fill="hold" nodeType="withEffect">
                                  <p:stCondLst>
                                    <p:cond delay="0"/>
                                  </p:stCondLst>
                                  <p:childTnLst>
                                    <p:set>
                                      <p:cBhvr>
                                        <p:cTn id="15" dur="1" fill="hold">
                                          <p:stCondLst>
                                            <p:cond delay="0"/>
                                          </p:stCondLst>
                                        </p:cTn>
                                        <p:tgtEl>
                                          <p:spTgt spid="388"/>
                                        </p:tgtEl>
                                        <p:attrNameLst>
                                          <p:attrName>style.visibility</p:attrName>
                                        </p:attrNameLst>
                                      </p:cBhvr>
                                      <p:to>
                                        <p:strVal val="visible"/>
                                      </p:to>
                                    </p:set>
                                    <p:animEffect transition="in" filter="fade">
                                      <p:cBhvr>
                                        <p:cTn id="16" dur="1000"/>
                                        <p:tgtEl>
                                          <p:spTgt spid="38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3"/>
                                        </p:tgtEl>
                                        <p:attrNameLst>
                                          <p:attrName>style.visibility</p:attrName>
                                        </p:attrNameLst>
                                      </p:cBhvr>
                                      <p:to>
                                        <p:strVal val="visible"/>
                                      </p:to>
                                    </p:set>
                                    <p:animEffect transition="in" filter="fade">
                                      <p:cBhvr>
                                        <p:cTn id="21" dur="1000"/>
                                        <p:tgtEl>
                                          <p:spTgt spid="383"/>
                                        </p:tgtEl>
                                      </p:cBhvr>
                                    </p:animEffect>
                                  </p:childTnLst>
                                </p:cTn>
                              </p:par>
                              <p:par>
                                <p:cTn id="22" presetID="10" presetClass="entr" presetSubtype="0" fill="hold" nodeType="withEffect">
                                  <p:stCondLst>
                                    <p:cond delay="0"/>
                                  </p:stCondLst>
                                  <p:childTnLst>
                                    <p:set>
                                      <p:cBhvr>
                                        <p:cTn id="23" dur="1" fill="hold">
                                          <p:stCondLst>
                                            <p:cond delay="0"/>
                                          </p:stCondLst>
                                        </p:cTn>
                                        <p:tgtEl>
                                          <p:spTgt spid="400"/>
                                        </p:tgtEl>
                                        <p:attrNameLst>
                                          <p:attrName>style.visibility</p:attrName>
                                        </p:attrNameLst>
                                      </p:cBhvr>
                                      <p:to>
                                        <p:strVal val="visible"/>
                                      </p:to>
                                    </p:set>
                                    <p:animEffect transition="in" filter="fade">
                                      <p:cBhvr>
                                        <p:cTn id="24" dur="1000"/>
                                        <p:tgtEl>
                                          <p:spTgt spid="400"/>
                                        </p:tgtEl>
                                      </p:cBhvr>
                                    </p:animEffect>
                                  </p:childTnLst>
                                </p:cTn>
                              </p:par>
                              <p:par>
                                <p:cTn id="25" presetID="10" presetClass="entr" presetSubtype="0" fill="hold" nodeType="withEffect">
                                  <p:stCondLst>
                                    <p:cond delay="0"/>
                                  </p:stCondLst>
                                  <p:childTnLst>
                                    <p:set>
                                      <p:cBhvr>
                                        <p:cTn id="26" dur="1" fill="hold">
                                          <p:stCondLst>
                                            <p:cond delay="0"/>
                                          </p:stCondLst>
                                        </p:cTn>
                                        <p:tgtEl>
                                          <p:spTgt spid="406"/>
                                        </p:tgtEl>
                                        <p:attrNameLst>
                                          <p:attrName>style.visibility</p:attrName>
                                        </p:attrNameLst>
                                      </p:cBhvr>
                                      <p:to>
                                        <p:strVal val="visible"/>
                                      </p:to>
                                    </p:set>
                                    <p:animEffect transition="in" filter="fade">
                                      <p:cBhvr>
                                        <p:cTn id="27" dur="1000"/>
                                        <p:tgtEl>
                                          <p:spTgt spid="406"/>
                                        </p:tgtEl>
                                      </p:cBhvr>
                                    </p:animEffect>
                                  </p:childTnLst>
                                </p:cTn>
                              </p:par>
                              <p:par>
                                <p:cTn id="28" presetID="10" presetClass="entr" presetSubtype="0" fill="hold" nodeType="withEffect">
                                  <p:stCondLst>
                                    <p:cond delay="0"/>
                                  </p:stCondLst>
                                  <p:childTnLst>
                                    <p:set>
                                      <p:cBhvr>
                                        <p:cTn id="29" dur="1" fill="hold">
                                          <p:stCondLst>
                                            <p:cond delay="0"/>
                                          </p:stCondLst>
                                        </p:cTn>
                                        <p:tgtEl>
                                          <p:spTgt spid="381"/>
                                        </p:tgtEl>
                                        <p:attrNameLst>
                                          <p:attrName>style.visibility</p:attrName>
                                        </p:attrNameLst>
                                      </p:cBhvr>
                                      <p:to>
                                        <p:strVal val="visible"/>
                                      </p:to>
                                    </p:set>
                                    <p:animEffect transition="in" filter="fade">
                                      <p:cBhvr>
                                        <p:cTn id="30" dur="1000"/>
                                        <p:tgtEl>
                                          <p:spTgt spid="38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85"/>
                                        </p:tgtEl>
                                        <p:attrNameLst>
                                          <p:attrName>style.visibility</p:attrName>
                                        </p:attrNameLst>
                                      </p:cBhvr>
                                      <p:to>
                                        <p:strVal val="visible"/>
                                      </p:to>
                                    </p:set>
                                    <p:animEffect transition="in" filter="fade">
                                      <p:cBhvr>
                                        <p:cTn id="35" dur="1000"/>
                                        <p:tgtEl>
                                          <p:spTgt spid="385"/>
                                        </p:tgtEl>
                                      </p:cBhvr>
                                    </p:animEffect>
                                  </p:childTnLst>
                                </p:cTn>
                              </p:par>
                              <p:par>
                                <p:cTn id="36" presetID="10" presetClass="entr" presetSubtype="0" fill="hold" nodeType="withEffect">
                                  <p:stCondLst>
                                    <p:cond delay="0"/>
                                  </p:stCondLst>
                                  <p:childTnLst>
                                    <p:set>
                                      <p:cBhvr>
                                        <p:cTn id="37" dur="1" fill="hold">
                                          <p:stCondLst>
                                            <p:cond delay="0"/>
                                          </p:stCondLst>
                                        </p:cTn>
                                        <p:tgtEl>
                                          <p:spTgt spid="395"/>
                                        </p:tgtEl>
                                        <p:attrNameLst>
                                          <p:attrName>style.visibility</p:attrName>
                                        </p:attrNameLst>
                                      </p:cBhvr>
                                      <p:to>
                                        <p:strVal val="visible"/>
                                      </p:to>
                                    </p:set>
                                    <p:animEffect transition="in" filter="fade">
                                      <p:cBhvr>
                                        <p:cTn id="38" dur="1000"/>
                                        <p:tgtEl>
                                          <p:spTgt spid="395"/>
                                        </p:tgtEl>
                                      </p:cBhvr>
                                    </p:animEffect>
                                  </p:childTnLst>
                                </p:cTn>
                              </p:par>
                              <p:par>
                                <p:cTn id="39" presetID="10" presetClass="entr" presetSubtype="0" fill="hold" nodeType="withEffect">
                                  <p:stCondLst>
                                    <p:cond delay="0"/>
                                  </p:stCondLst>
                                  <p:childTnLst>
                                    <p:set>
                                      <p:cBhvr>
                                        <p:cTn id="40" dur="1" fill="hold">
                                          <p:stCondLst>
                                            <p:cond delay="0"/>
                                          </p:stCondLst>
                                        </p:cTn>
                                        <p:tgtEl>
                                          <p:spTgt spid="407"/>
                                        </p:tgtEl>
                                        <p:attrNameLst>
                                          <p:attrName>style.visibility</p:attrName>
                                        </p:attrNameLst>
                                      </p:cBhvr>
                                      <p:to>
                                        <p:strVal val="visible"/>
                                      </p:to>
                                    </p:set>
                                    <p:animEffect transition="in" filter="fade">
                                      <p:cBhvr>
                                        <p:cTn id="41" dur="1000"/>
                                        <p:tgtEl>
                                          <p:spTgt spid="407"/>
                                        </p:tgtEl>
                                      </p:cBhvr>
                                    </p:animEffect>
                                  </p:childTnLst>
                                </p:cTn>
                              </p:par>
                              <p:par>
                                <p:cTn id="42" presetID="10" presetClass="entr" presetSubtype="0" fill="hold" nodeType="withEffect">
                                  <p:stCondLst>
                                    <p:cond delay="0"/>
                                  </p:stCondLst>
                                  <p:childTnLst>
                                    <p:set>
                                      <p:cBhvr>
                                        <p:cTn id="43" dur="1" fill="hold">
                                          <p:stCondLst>
                                            <p:cond delay="0"/>
                                          </p:stCondLst>
                                        </p:cTn>
                                        <p:tgtEl>
                                          <p:spTgt spid="384"/>
                                        </p:tgtEl>
                                        <p:attrNameLst>
                                          <p:attrName>style.visibility</p:attrName>
                                        </p:attrNameLst>
                                      </p:cBhvr>
                                      <p:to>
                                        <p:strVal val="visible"/>
                                      </p:to>
                                    </p:set>
                                    <p:animEffect transition="in" filter="fade">
                                      <p:cBhvr>
                                        <p:cTn id="44"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7"/>
          <p:cNvSpPr/>
          <p:nvPr/>
        </p:nvSpPr>
        <p:spPr>
          <a:xfrm>
            <a:off x="1060175" y="1474238"/>
            <a:ext cx="4430100" cy="2889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sp>
        <p:nvSpPr>
          <p:cNvPr id="417" name="Google Shape;417;p47"/>
          <p:cNvSpPr/>
          <p:nvPr/>
        </p:nvSpPr>
        <p:spPr>
          <a:xfrm>
            <a:off x="3884175" y="1467050"/>
            <a:ext cx="4430100" cy="2889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sp>
        <p:nvSpPr>
          <p:cNvPr id="418" name="Google Shape;418;p47"/>
          <p:cNvSpPr txBox="1">
            <a:spLocks noGrp="1"/>
          </p:cNvSpPr>
          <p:nvPr>
            <p:ph type="subTitle" idx="1"/>
          </p:nvPr>
        </p:nvSpPr>
        <p:spPr>
          <a:xfrm>
            <a:off x="1614900" y="1403150"/>
            <a:ext cx="5914200" cy="3032100"/>
          </a:xfrm>
          <a:prstGeom prst="rect">
            <a:avLst/>
          </a:prstGeom>
        </p:spPr>
        <p:txBody>
          <a:bodyPr spcFirstLastPara="1" wrap="square" lIns="91425" tIns="0" rIns="91425" bIns="91425" anchor="ctr" anchorCtr="0">
            <a:noAutofit/>
          </a:bodyPr>
          <a:lstStyle/>
          <a:p>
            <a:pPr marL="0" lvl="0" indent="0" algn="l" rtl="0">
              <a:spcBef>
                <a:spcPts val="0"/>
              </a:spcBef>
              <a:spcAft>
                <a:spcPts val="0"/>
              </a:spcAft>
              <a:buNone/>
            </a:pPr>
            <a:r>
              <a:rPr lang="en" b="1"/>
              <a:t>To reduce the number of phishing scams that occur on Carousell</a:t>
            </a:r>
            <a:endParaRPr b="1"/>
          </a:p>
          <a:p>
            <a:pPr marL="0" lvl="0" indent="0" algn="l" rtl="0">
              <a:spcBef>
                <a:spcPts val="0"/>
              </a:spcBef>
              <a:spcAft>
                <a:spcPts val="0"/>
              </a:spcAft>
              <a:buNone/>
            </a:pPr>
            <a:endParaRPr/>
          </a:p>
          <a:p>
            <a:pPr marL="0" lvl="0" indent="0" algn="l" rtl="0">
              <a:spcBef>
                <a:spcPts val="0"/>
              </a:spcBef>
              <a:spcAft>
                <a:spcPts val="0"/>
              </a:spcAft>
              <a:buNone/>
            </a:pPr>
            <a:r>
              <a:rPr lang="en"/>
              <a:t>We will do so by:</a:t>
            </a:r>
            <a:endParaRPr/>
          </a:p>
          <a:p>
            <a:pPr marL="457200" lvl="0" indent="-330200" algn="l" rtl="0">
              <a:spcBef>
                <a:spcPts val="0"/>
              </a:spcBef>
              <a:spcAft>
                <a:spcPts val="0"/>
              </a:spcAft>
              <a:buSzPts val="1600"/>
              <a:buChar char="●"/>
            </a:pPr>
            <a:r>
              <a:rPr lang="en"/>
              <a:t>Developing an analytical framework to detect phishing URLs and QR codes accurately</a:t>
            </a:r>
            <a:endParaRPr/>
          </a:p>
          <a:p>
            <a:pPr marL="457200" lvl="0" indent="-330200" algn="l" rtl="0">
              <a:spcBef>
                <a:spcPts val="0"/>
              </a:spcBef>
              <a:spcAft>
                <a:spcPts val="0"/>
              </a:spcAft>
              <a:buSzPts val="1600"/>
              <a:buChar char="●"/>
            </a:pPr>
            <a:r>
              <a:rPr lang="en"/>
              <a:t>Providing users with warnings when potentially malicious links are sent by other users</a:t>
            </a:r>
            <a:endParaRPr/>
          </a:p>
          <a:p>
            <a:pPr marL="457200" lvl="0" indent="-330200" algn="l" rtl="0">
              <a:spcBef>
                <a:spcPts val="0"/>
              </a:spcBef>
              <a:spcAft>
                <a:spcPts val="0"/>
              </a:spcAft>
              <a:buSzPts val="1600"/>
              <a:buChar char="●"/>
            </a:pPr>
            <a:r>
              <a:rPr lang="en"/>
              <a:t>Suspending repeat offenders to ensure safety of platform</a:t>
            </a:r>
            <a:endParaRPr/>
          </a:p>
          <a:p>
            <a:pPr marL="0" lvl="0" indent="0" algn="l" rtl="0">
              <a:spcBef>
                <a:spcPts val="0"/>
              </a:spcBef>
              <a:spcAft>
                <a:spcPts val="0"/>
              </a:spcAft>
              <a:buNone/>
            </a:pPr>
            <a:endParaRPr/>
          </a:p>
          <a:p>
            <a:pPr marL="0" lvl="0" indent="0" algn="l" rtl="0">
              <a:spcBef>
                <a:spcPts val="0"/>
              </a:spcBef>
              <a:spcAft>
                <a:spcPts val="0"/>
              </a:spcAft>
              <a:buNone/>
            </a:pPr>
            <a:r>
              <a:rPr lang="en"/>
              <a:t>Our solution would be integrated seamlessly with the platform to minimise disruption and optimise user experience</a:t>
            </a:r>
            <a:endParaRPr/>
          </a:p>
          <a:p>
            <a:pPr marL="0" lvl="0" indent="0" algn="l" rtl="0">
              <a:spcBef>
                <a:spcPts val="0"/>
              </a:spcBef>
              <a:spcAft>
                <a:spcPts val="0"/>
              </a:spcAft>
              <a:buNone/>
            </a:pPr>
            <a:endParaRPr/>
          </a:p>
          <a:p>
            <a:pPr marL="0" lvl="0" indent="0" algn="l" rtl="0">
              <a:spcBef>
                <a:spcPts val="0"/>
              </a:spcBef>
              <a:spcAft>
                <a:spcPts val="0"/>
              </a:spcAft>
              <a:buNone/>
            </a:pPr>
            <a:r>
              <a:rPr lang="en"/>
              <a:t>Accompanied with a real-time analytics dashboard</a:t>
            </a:r>
            <a:endParaRPr/>
          </a:p>
          <a:p>
            <a:pPr marL="0" lvl="0" indent="0" algn="l" rtl="0">
              <a:spcBef>
                <a:spcPts val="0"/>
              </a:spcBef>
              <a:spcAft>
                <a:spcPts val="0"/>
              </a:spcAft>
              <a:buNone/>
            </a:pPr>
            <a:endParaRPr/>
          </a:p>
        </p:txBody>
      </p:sp>
      <p:sp>
        <p:nvSpPr>
          <p:cNvPr id="419" name="Google Shape;419;p47"/>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a:t>
            </a:r>
            <a:endParaRPr/>
          </a:p>
        </p:txBody>
      </p:sp>
      <p:cxnSp>
        <p:nvCxnSpPr>
          <p:cNvPr id="420" name="Google Shape;420;p47">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421" name="Google Shape;421;p47">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grpSp>
        <p:nvGrpSpPr>
          <p:cNvPr id="422" name="Google Shape;422;p47"/>
          <p:cNvGrpSpPr/>
          <p:nvPr/>
        </p:nvGrpSpPr>
        <p:grpSpPr>
          <a:xfrm>
            <a:off x="232766" y="3960700"/>
            <a:ext cx="1009500" cy="965850"/>
            <a:chOff x="7430391" y="3491750"/>
            <a:chExt cx="1009500" cy="965850"/>
          </a:xfrm>
        </p:grpSpPr>
        <p:sp>
          <p:nvSpPr>
            <p:cNvPr id="423" name="Google Shape;423;p47"/>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424" name="Google Shape;424;p47"/>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425" name="Google Shape;425;p47"/>
          <p:cNvSpPr txBox="1">
            <a:spLocks noGrp="1"/>
          </p:cNvSpPr>
          <p:nvPr>
            <p:ph type="title" idx="2"/>
          </p:nvPr>
        </p:nvSpPr>
        <p:spPr>
          <a:xfrm>
            <a:off x="8007325" y="4658475"/>
            <a:ext cx="963900" cy="278400"/>
          </a:xfrm>
          <a:prstGeom prst="rect">
            <a:avLst/>
          </a:prstGeom>
          <a:solidFill>
            <a:schemeClr val="lt1"/>
          </a:solidFill>
        </p:spPr>
        <p:txBody>
          <a:bodyPr spcFirstLastPara="1" wrap="square" lIns="91425" tIns="0" rIns="91425" bIns="0" anchor="b" anchorCtr="0">
            <a:noAutofit/>
          </a:bodyPr>
          <a:lstStyle/>
          <a:p>
            <a:pPr marL="0" lvl="0" indent="0" algn="l" rtl="0">
              <a:spcBef>
                <a:spcPts val="0"/>
              </a:spcBef>
              <a:spcAft>
                <a:spcPts val="0"/>
              </a:spcAft>
              <a:buNone/>
            </a:pPr>
            <a:r>
              <a:rPr lang="en"/>
              <a:t>Syed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cxnSp>
        <p:nvCxnSpPr>
          <p:cNvPr id="430" name="Google Shape;430;p48"/>
          <p:cNvCxnSpPr>
            <a:stCxn id="431" idx="1"/>
            <a:endCxn id="432" idx="0"/>
          </p:cNvCxnSpPr>
          <p:nvPr/>
        </p:nvCxnSpPr>
        <p:spPr>
          <a:xfrm flipH="1">
            <a:off x="4025276" y="3471775"/>
            <a:ext cx="489600" cy="127800"/>
          </a:xfrm>
          <a:prstGeom prst="bentConnector2">
            <a:avLst/>
          </a:prstGeom>
          <a:noFill/>
          <a:ln w="9525" cap="flat" cmpd="sng">
            <a:solidFill>
              <a:srgbClr val="000000"/>
            </a:solidFill>
            <a:prstDash val="solid"/>
            <a:round/>
            <a:headEnd type="diamond" w="med" len="med"/>
            <a:tailEnd type="none" w="med" len="med"/>
          </a:ln>
        </p:spPr>
      </p:cxnSp>
      <p:cxnSp>
        <p:nvCxnSpPr>
          <p:cNvPr id="433" name="Google Shape;433;p48"/>
          <p:cNvCxnSpPr>
            <a:stCxn id="434" idx="1"/>
            <a:endCxn id="435" idx="0"/>
          </p:cNvCxnSpPr>
          <p:nvPr/>
        </p:nvCxnSpPr>
        <p:spPr>
          <a:xfrm rot="10800000">
            <a:off x="5285600" y="2312025"/>
            <a:ext cx="433800" cy="56100"/>
          </a:xfrm>
          <a:prstGeom prst="bentConnector4">
            <a:avLst>
              <a:gd name="adj1" fmla="val 42927"/>
              <a:gd name="adj2" fmla="val 524717"/>
            </a:avLst>
          </a:prstGeom>
          <a:noFill/>
          <a:ln w="9525" cap="flat" cmpd="sng">
            <a:solidFill>
              <a:srgbClr val="000000"/>
            </a:solidFill>
            <a:prstDash val="solid"/>
            <a:round/>
            <a:headEnd type="diamond" w="med" len="med"/>
            <a:tailEnd type="none" w="med" len="med"/>
          </a:ln>
        </p:spPr>
      </p:cxnSp>
      <p:sp>
        <p:nvSpPr>
          <p:cNvPr id="436" name="Google Shape;436;p48"/>
          <p:cNvSpPr txBox="1">
            <a:spLocks noGrp="1"/>
          </p:cNvSpPr>
          <p:nvPr>
            <p:ph type="title" idx="3"/>
          </p:nvPr>
        </p:nvSpPr>
        <p:spPr>
          <a:xfrm>
            <a:off x="1470900" y="476534"/>
            <a:ext cx="620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Outcome</a:t>
            </a:r>
            <a:endParaRPr/>
          </a:p>
        </p:txBody>
      </p:sp>
      <p:cxnSp>
        <p:nvCxnSpPr>
          <p:cNvPr id="437" name="Google Shape;437;p48">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438" name="Google Shape;438;p48">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439" name="Google Shape;439;p48"/>
          <p:cNvCxnSpPr>
            <a:stCxn id="440" idx="2"/>
          </p:cNvCxnSpPr>
          <p:nvPr/>
        </p:nvCxnSpPr>
        <p:spPr>
          <a:xfrm flipH="1">
            <a:off x="2694317" y="2948568"/>
            <a:ext cx="1338600" cy="1267800"/>
          </a:xfrm>
          <a:prstGeom prst="bentConnector3">
            <a:avLst>
              <a:gd name="adj1" fmla="val 528"/>
            </a:avLst>
          </a:prstGeom>
          <a:noFill/>
          <a:ln w="19050" cap="flat" cmpd="sng">
            <a:solidFill>
              <a:schemeClr val="accent1"/>
            </a:solidFill>
            <a:prstDash val="solid"/>
            <a:round/>
            <a:headEnd type="none" w="med" len="med"/>
            <a:tailEnd type="diamond" w="med" len="med"/>
          </a:ln>
        </p:spPr>
      </p:cxnSp>
      <p:sp>
        <p:nvSpPr>
          <p:cNvPr id="441" name="Google Shape;441;p48"/>
          <p:cNvSpPr/>
          <p:nvPr/>
        </p:nvSpPr>
        <p:spPr>
          <a:xfrm flipH="1">
            <a:off x="5223967" y="2764081"/>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8"/>
          <p:cNvSpPr/>
          <p:nvPr/>
        </p:nvSpPr>
        <p:spPr>
          <a:xfrm>
            <a:off x="4032917" y="2887068"/>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txBox="1"/>
          <p:nvPr/>
        </p:nvSpPr>
        <p:spPr>
          <a:xfrm>
            <a:off x="2863751" y="1373600"/>
            <a:ext cx="2052900" cy="3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accent1"/>
                </a:solidFill>
                <a:latin typeface="Josefin Sans"/>
                <a:ea typeface="Josefin Sans"/>
                <a:cs typeface="Josefin Sans"/>
                <a:sym typeface="Josefin Sans"/>
              </a:rPr>
              <a:t>Boost reputation</a:t>
            </a:r>
            <a:endParaRPr sz="1800" b="1">
              <a:solidFill>
                <a:schemeClr val="accent1"/>
              </a:solidFill>
              <a:latin typeface="Josefin Sans"/>
              <a:ea typeface="Josefin Sans"/>
              <a:cs typeface="Josefin Sans"/>
              <a:sym typeface="Josefin Sans"/>
            </a:endParaRPr>
          </a:p>
        </p:txBody>
      </p:sp>
      <p:sp>
        <p:nvSpPr>
          <p:cNvPr id="443" name="Google Shape;443;p48"/>
          <p:cNvSpPr txBox="1"/>
          <p:nvPr/>
        </p:nvSpPr>
        <p:spPr>
          <a:xfrm>
            <a:off x="2047954" y="1696050"/>
            <a:ext cx="3027300" cy="6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Josefin Sans"/>
                <a:ea typeface="Josefin Sans"/>
                <a:cs typeface="Josefin Sans"/>
                <a:sym typeface="Josefin Sans"/>
              </a:rPr>
              <a:t>Boost Carousell’s reputation to one that cares for its users safety</a:t>
            </a:r>
            <a:endParaRPr>
              <a:solidFill>
                <a:schemeClr val="dk1"/>
              </a:solidFill>
              <a:latin typeface="Josefin Sans"/>
              <a:ea typeface="Josefin Sans"/>
              <a:cs typeface="Josefin Sans"/>
              <a:sym typeface="Josefin Sans"/>
            </a:endParaRPr>
          </a:p>
        </p:txBody>
      </p:sp>
      <p:cxnSp>
        <p:nvCxnSpPr>
          <p:cNvPr id="444" name="Google Shape;444;p48"/>
          <p:cNvCxnSpPr>
            <a:stCxn id="442" idx="3"/>
            <a:endCxn id="445" idx="0"/>
          </p:cNvCxnSpPr>
          <p:nvPr/>
        </p:nvCxnSpPr>
        <p:spPr>
          <a:xfrm>
            <a:off x="4916651" y="1538150"/>
            <a:ext cx="1066800" cy="128700"/>
          </a:xfrm>
          <a:prstGeom prst="bentConnector2">
            <a:avLst/>
          </a:prstGeom>
          <a:noFill/>
          <a:ln w="9525" cap="flat" cmpd="sng">
            <a:solidFill>
              <a:srgbClr val="000000"/>
            </a:solidFill>
            <a:prstDash val="solid"/>
            <a:round/>
            <a:headEnd type="diamond" w="med" len="med"/>
            <a:tailEnd type="none" w="med" len="med"/>
          </a:ln>
        </p:spPr>
      </p:cxnSp>
      <p:cxnSp>
        <p:nvCxnSpPr>
          <p:cNvPr id="446" name="Google Shape;446;p48"/>
          <p:cNvCxnSpPr/>
          <p:nvPr/>
        </p:nvCxnSpPr>
        <p:spPr>
          <a:xfrm rot="10800000">
            <a:off x="3460051" y="1373591"/>
            <a:ext cx="203100" cy="0"/>
          </a:xfrm>
          <a:prstGeom prst="straightConnector1">
            <a:avLst/>
          </a:prstGeom>
          <a:noFill/>
          <a:ln w="38100" cap="flat" cmpd="sng">
            <a:solidFill>
              <a:schemeClr val="accent1"/>
            </a:solidFill>
            <a:prstDash val="solid"/>
            <a:round/>
            <a:headEnd type="none" w="med" len="med"/>
            <a:tailEnd type="none" w="med" len="med"/>
          </a:ln>
        </p:spPr>
      </p:cxnSp>
      <p:sp>
        <p:nvSpPr>
          <p:cNvPr id="445" name="Google Shape;445;p48"/>
          <p:cNvSpPr/>
          <p:nvPr/>
        </p:nvSpPr>
        <p:spPr>
          <a:xfrm flipH="1">
            <a:off x="5922067" y="1666981"/>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8"/>
          <p:cNvSpPr txBox="1"/>
          <p:nvPr/>
        </p:nvSpPr>
        <p:spPr>
          <a:xfrm>
            <a:off x="1811698" y="2692900"/>
            <a:ext cx="1939800" cy="3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accent1"/>
                </a:solidFill>
                <a:latin typeface="Josefin Sans"/>
                <a:ea typeface="Josefin Sans"/>
                <a:cs typeface="Josefin Sans"/>
                <a:sym typeface="Josefin Sans"/>
              </a:rPr>
              <a:t>Protect users</a:t>
            </a:r>
            <a:endParaRPr sz="1800" b="1">
              <a:solidFill>
                <a:schemeClr val="accent1"/>
              </a:solidFill>
              <a:latin typeface="Josefin Sans"/>
              <a:ea typeface="Josefin Sans"/>
              <a:cs typeface="Josefin Sans"/>
              <a:sym typeface="Josefin Sans"/>
            </a:endParaRPr>
          </a:p>
        </p:txBody>
      </p:sp>
      <p:sp>
        <p:nvSpPr>
          <p:cNvPr id="448" name="Google Shape;448;p48"/>
          <p:cNvSpPr txBox="1"/>
          <p:nvPr/>
        </p:nvSpPr>
        <p:spPr>
          <a:xfrm>
            <a:off x="1427146" y="3051200"/>
            <a:ext cx="2511300" cy="6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efin Sans"/>
                <a:ea typeface="Josefin Sans"/>
                <a:cs typeface="Josefin Sans"/>
                <a:sym typeface="Josefin Sans"/>
              </a:rPr>
              <a:t>Provide sufficient warning to users that they may be the target of a phishing scam</a:t>
            </a:r>
            <a:endParaRPr>
              <a:solidFill>
                <a:schemeClr val="dk1"/>
              </a:solidFill>
              <a:latin typeface="Josefin Sans"/>
              <a:ea typeface="Josefin Sans"/>
              <a:cs typeface="Josefin Sans"/>
              <a:sym typeface="Josefin Sans"/>
            </a:endParaRPr>
          </a:p>
        </p:txBody>
      </p:sp>
      <p:cxnSp>
        <p:nvCxnSpPr>
          <p:cNvPr id="449" name="Google Shape;449;p48"/>
          <p:cNvCxnSpPr>
            <a:stCxn id="447" idx="3"/>
            <a:endCxn id="450" idx="0"/>
          </p:cNvCxnSpPr>
          <p:nvPr/>
        </p:nvCxnSpPr>
        <p:spPr>
          <a:xfrm>
            <a:off x="3751498" y="2857450"/>
            <a:ext cx="984000" cy="99600"/>
          </a:xfrm>
          <a:prstGeom prst="bentConnector2">
            <a:avLst/>
          </a:prstGeom>
          <a:noFill/>
          <a:ln w="9525" cap="flat" cmpd="sng">
            <a:solidFill>
              <a:srgbClr val="000000"/>
            </a:solidFill>
            <a:prstDash val="solid"/>
            <a:round/>
            <a:headEnd type="diamond" w="med" len="med"/>
            <a:tailEnd type="none" w="med" len="med"/>
          </a:ln>
        </p:spPr>
      </p:cxnSp>
      <p:cxnSp>
        <p:nvCxnSpPr>
          <p:cNvPr id="451" name="Google Shape;451;p48"/>
          <p:cNvCxnSpPr/>
          <p:nvPr/>
        </p:nvCxnSpPr>
        <p:spPr>
          <a:xfrm rot="10800000">
            <a:off x="2210635" y="2663691"/>
            <a:ext cx="203100" cy="0"/>
          </a:xfrm>
          <a:prstGeom prst="straightConnector1">
            <a:avLst/>
          </a:prstGeom>
          <a:noFill/>
          <a:ln w="38100" cap="flat" cmpd="sng">
            <a:solidFill>
              <a:schemeClr val="accent1"/>
            </a:solidFill>
            <a:prstDash val="solid"/>
            <a:round/>
            <a:headEnd type="none" w="med" len="med"/>
            <a:tailEnd type="none" w="med" len="med"/>
          </a:ln>
        </p:spPr>
      </p:cxnSp>
      <p:sp>
        <p:nvSpPr>
          <p:cNvPr id="450" name="Google Shape;450;p48"/>
          <p:cNvSpPr/>
          <p:nvPr/>
        </p:nvSpPr>
        <p:spPr>
          <a:xfrm flipH="1">
            <a:off x="4673952" y="2957081"/>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8"/>
          <p:cNvSpPr/>
          <p:nvPr/>
        </p:nvSpPr>
        <p:spPr>
          <a:xfrm flipH="1">
            <a:off x="5223967" y="2434056"/>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8"/>
          <p:cNvSpPr txBox="1"/>
          <p:nvPr/>
        </p:nvSpPr>
        <p:spPr>
          <a:xfrm>
            <a:off x="5719400" y="2205525"/>
            <a:ext cx="2511300" cy="3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accent1"/>
                </a:solidFill>
                <a:latin typeface="Josefin Sans"/>
                <a:ea typeface="Josefin Sans"/>
                <a:cs typeface="Josefin Sans"/>
                <a:sym typeface="Josefin Sans"/>
              </a:rPr>
              <a:t>Actionable insights</a:t>
            </a:r>
            <a:endParaRPr sz="1800" b="1">
              <a:solidFill>
                <a:schemeClr val="accent1"/>
              </a:solidFill>
              <a:latin typeface="Josefin Sans"/>
              <a:ea typeface="Josefin Sans"/>
              <a:cs typeface="Josefin Sans"/>
              <a:sym typeface="Josefin Sans"/>
            </a:endParaRPr>
          </a:p>
          <a:p>
            <a:pPr marL="0" lvl="0" indent="0" algn="l" rtl="0">
              <a:spcBef>
                <a:spcPts val="0"/>
              </a:spcBef>
              <a:spcAft>
                <a:spcPts val="0"/>
              </a:spcAft>
              <a:buClr>
                <a:schemeClr val="dk1"/>
              </a:buClr>
              <a:buSzPts val="1100"/>
              <a:buFont typeface="Arial"/>
              <a:buNone/>
            </a:pPr>
            <a:endParaRPr sz="1800" b="1">
              <a:solidFill>
                <a:schemeClr val="accent1"/>
              </a:solidFill>
              <a:latin typeface="Josefin Sans"/>
              <a:ea typeface="Josefin Sans"/>
              <a:cs typeface="Josefin Sans"/>
              <a:sym typeface="Josefin Sans"/>
            </a:endParaRPr>
          </a:p>
        </p:txBody>
      </p:sp>
      <p:sp>
        <p:nvSpPr>
          <p:cNvPr id="453" name="Google Shape;453;p48"/>
          <p:cNvSpPr txBox="1"/>
          <p:nvPr/>
        </p:nvSpPr>
        <p:spPr>
          <a:xfrm>
            <a:off x="5719402" y="2570525"/>
            <a:ext cx="2331300" cy="6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efin Sans"/>
                <a:ea typeface="Josefin Sans"/>
                <a:cs typeface="Josefin Sans"/>
                <a:sym typeface="Josefin Sans"/>
              </a:rPr>
              <a:t>Provide Carousell staff with valuable information derived from our solution</a:t>
            </a:r>
            <a:endParaRPr>
              <a:solidFill>
                <a:schemeClr val="dk1"/>
              </a:solidFill>
              <a:latin typeface="Josefin Sans"/>
              <a:ea typeface="Josefin Sans"/>
              <a:cs typeface="Josefin Sans"/>
              <a:sym typeface="Josefin Sans"/>
            </a:endParaRPr>
          </a:p>
          <a:p>
            <a:pPr marL="0" lvl="0" indent="0" algn="l" rtl="0">
              <a:spcBef>
                <a:spcPts val="0"/>
              </a:spcBef>
              <a:spcAft>
                <a:spcPts val="0"/>
              </a:spcAft>
              <a:buClr>
                <a:schemeClr val="dk1"/>
              </a:buClr>
              <a:buSzPts val="1100"/>
              <a:buFont typeface="Arial"/>
              <a:buNone/>
            </a:pPr>
            <a:endParaRPr>
              <a:solidFill>
                <a:schemeClr val="dk1"/>
              </a:solidFill>
              <a:latin typeface="Josefin Sans"/>
              <a:ea typeface="Josefin Sans"/>
              <a:cs typeface="Josefin Sans"/>
              <a:sym typeface="Josefin Sans"/>
            </a:endParaRPr>
          </a:p>
        </p:txBody>
      </p:sp>
      <p:cxnSp>
        <p:nvCxnSpPr>
          <p:cNvPr id="454" name="Google Shape;454;p48"/>
          <p:cNvCxnSpPr/>
          <p:nvPr/>
        </p:nvCxnSpPr>
        <p:spPr>
          <a:xfrm rot="10800000">
            <a:off x="5806376" y="2183019"/>
            <a:ext cx="203100" cy="0"/>
          </a:xfrm>
          <a:prstGeom prst="straightConnector1">
            <a:avLst/>
          </a:prstGeom>
          <a:noFill/>
          <a:ln w="38100" cap="flat" cmpd="sng">
            <a:solidFill>
              <a:schemeClr val="accent1"/>
            </a:solidFill>
            <a:prstDash val="solid"/>
            <a:round/>
            <a:headEnd type="none" w="med" len="med"/>
            <a:tailEnd type="none" w="med" len="med"/>
          </a:ln>
        </p:spPr>
      </p:cxnSp>
      <p:sp>
        <p:nvSpPr>
          <p:cNvPr id="435" name="Google Shape;435;p48"/>
          <p:cNvSpPr/>
          <p:nvPr/>
        </p:nvSpPr>
        <p:spPr>
          <a:xfrm flipH="1">
            <a:off x="5223967" y="2311884"/>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8"/>
          <p:cNvSpPr txBox="1"/>
          <p:nvPr/>
        </p:nvSpPr>
        <p:spPr>
          <a:xfrm>
            <a:off x="4514876" y="3307225"/>
            <a:ext cx="1939800" cy="3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accent1"/>
                </a:solidFill>
                <a:latin typeface="Josefin Sans"/>
                <a:ea typeface="Josefin Sans"/>
                <a:cs typeface="Josefin Sans"/>
                <a:sym typeface="Josefin Sans"/>
              </a:rPr>
              <a:t>Reduce losses</a:t>
            </a:r>
            <a:endParaRPr sz="1800" b="1">
              <a:solidFill>
                <a:schemeClr val="accent1"/>
              </a:solidFill>
              <a:latin typeface="Josefin Sans"/>
              <a:ea typeface="Josefin Sans"/>
              <a:cs typeface="Josefin Sans"/>
              <a:sym typeface="Josefin Sans"/>
            </a:endParaRPr>
          </a:p>
        </p:txBody>
      </p:sp>
      <p:sp>
        <p:nvSpPr>
          <p:cNvPr id="455" name="Google Shape;455;p48"/>
          <p:cNvSpPr txBox="1"/>
          <p:nvPr/>
        </p:nvSpPr>
        <p:spPr>
          <a:xfrm>
            <a:off x="4514874" y="3672225"/>
            <a:ext cx="2786100" cy="6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efin Sans"/>
                <a:ea typeface="Josefin Sans"/>
                <a:cs typeface="Josefin Sans"/>
                <a:sym typeface="Josefin Sans"/>
              </a:rPr>
              <a:t>Protecting users would increase transactions that occur through Carousell and generate revenue </a:t>
            </a:r>
            <a:endParaRPr>
              <a:solidFill>
                <a:schemeClr val="dk1"/>
              </a:solidFill>
              <a:latin typeface="Josefin Sans"/>
              <a:ea typeface="Josefin Sans"/>
              <a:cs typeface="Josefin Sans"/>
              <a:sym typeface="Josefin Sans"/>
            </a:endParaRPr>
          </a:p>
        </p:txBody>
      </p:sp>
      <p:cxnSp>
        <p:nvCxnSpPr>
          <p:cNvPr id="456" name="Google Shape;456;p48"/>
          <p:cNvCxnSpPr/>
          <p:nvPr/>
        </p:nvCxnSpPr>
        <p:spPr>
          <a:xfrm rot="10800000">
            <a:off x="4601851" y="3284719"/>
            <a:ext cx="203100" cy="0"/>
          </a:xfrm>
          <a:prstGeom prst="straightConnector1">
            <a:avLst/>
          </a:prstGeom>
          <a:noFill/>
          <a:ln w="38100" cap="flat" cmpd="sng">
            <a:solidFill>
              <a:schemeClr val="accent1"/>
            </a:solidFill>
            <a:prstDash val="solid"/>
            <a:round/>
            <a:headEnd type="none" w="med" len="med"/>
            <a:tailEnd type="none" w="med" len="med"/>
          </a:ln>
        </p:spPr>
      </p:cxnSp>
      <p:sp>
        <p:nvSpPr>
          <p:cNvPr id="432" name="Google Shape;432;p48"/>
          <p:cNvSpPr/>
          <p:nvPr/>
        </p:nvSpPr>
        <p:spPr>
          <a:xfrm flipH="1">
            <a:off x="3963903" y="3599509"/>
            <a:ext cx="123000" cy="1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 name="Google Shape;457;p48"/>
          <p:cNvCxnSpPr>
            <a:stCxn id="441" idx="4"/>
            <a:endCxn id="440" idx="2"/>
          </p:cNvCxnSpPr>
          <p:nvPr/>
        </p:nvCxnSpPr>
        <p:spPr>
          <a:xfrm rot="5400000">
            <a:off x="4628467" y="2291581"/>
            <a:ext cx="61500" cy="1252500"/>
          </a:xfrm>
          <a:prstGeom prst="bentConnector4">
            <a:avLst>
              <a:gd name="adj1" fmla="val 97755"/>
              <a:gd name="adj2" fmla="val 100335"/>
            </a:avLst>
          </a:prstGeom>
          <a:noFill/>
          <a:ln w="19050" cap="flat" cmpd="sng">
            <a:solidFill>
              <a:schemeClr val="accent1"/>
            </a:solidFill>
            <a:prstDash val="solid"/>
            <a:round/>
            <a:headEnd type="none" w="med" len="med"/>
            <a:tailEnd type="none" w="med" len="med"/>
          </a:ln>
        </p:spPr>
      </p:cxnSp>
      <p:cxnSp>
        <p:nvCxnSpPr>
          <p:cNvPr id="458" name="Google Shape;458;p48"/>
          <p:cNvCxnSpPr>
            <a:endCxn id="441" idx="4"/>
          </p:cNvCxnSpPr>
          <p:nvPr/>
        </p:nvCxnSpPr>
        <p:spPr>
          <a:xfrm flipH="1">
            <a:off x="5285467" y="1666981"/>
            <a:ext cx="1396200" cy="1220100"/>
          </a:xfrm>
          <a:prstGeom prst="bentConnector4">
            <a:avLst>
              <a:gd name="adj1" fmla="val 47798"/>
              <a:gd name="adj2" fmla="val 5"/>
            </a:avLst>
          </a:prstGeom>
          <a:noFill/>
          <a:ln w="19050" cap="flat" cmpd="sng">
            <a:solidFill>
              <a:schemeClr val="accent1"/>
            </a:solidFill>
            <a:prstDash val="solid"/>
            <a:round/>
            <a:headEnd type="diamond" w="med" len="med"/>
            <a:tailEnd type="none" w="med" len="med"/>
          </a:ln>
        </p:spPr>
      </p:cxnSp>
      <p:cxnSp>
        <p:nvCxnSpPr>
          <p:cNvPr id="459" name="Google Shape;459;p48"/>
          <p:cNvCxnSpPr>
            <a:stCxn id="460" idx="1"/>
          </p:cNvCxnSpPr>
          <p:nvPr/>
        </p:nvCxnSpPr>
        <p:spPr>
          <a:xfrm flipH="1">
            <a:off x="6441900" y="1169800"/>
            <a:ext cx="415500" cy="468900"/>
          </a:xfrm>
          <a:prstGeom prst="bentConnector2">
            <a:avLst/>
          </a:prstGeom>
          <a:noFill/>
          <a:ln w="9525" cap="flat" cmpd="sng">
            <a:solidFill>
              <a:srgbClr val="000000"/>
            </a:solidFill>
            <a:prstDash val="solid"/>
            <a:round/>
            <a:headEnd type="diamond" w="med" len="med"/>
            <a:tailEnd type="none" w="med" len="med"/>
          </a:ln>
        </p:spPr>
      </p:cxnSp>
      <p:sp>
        <p:nvSpPr>
          <p:cNvPr id="460" name="Google Shape;460;p48"/>
          <p:cNvSpPr txBox="1"/>
          <p:nvPr/>
        </p:nvSpPr>
        <p:spPr>
          <a:xfrm>
            <a:off x="6857400" y="1007200"/>
            <a:ext cx="2511300" cy="3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accent1"/>
                </a:solidFill>
                <a:latin typeface="Josefin Sans"/>
                <a:ea typeface="Josefin Sans"/>
                <a:cs typeface="Josefin Sans"/>
                <a:sym typeface="Josefin Sans"/>
              </a:rPr>
              <a:t>Achieve business goals</a:t>
            </a:r>
            <a:endParaRPr sz="1800" b="1">
              <a:solidFill>
                <a:schemeClr val="accent1"/>
              </a:solidFill>
              <a:latin typeface="Josefin Sans"/>
              <a:ea typeface="Josefin Sans"/>
              <a:cs typeface="Josefin Sans"/>
              <a:sym typeface="Josefin Sans"/>
            </a:endParaRPr>
          </a:p>
          <a:p>
            <a:pPr marL="0" lvl="0" indent="0" algn="l" rtl="0">
              <a:spcBef>
                <a:spcPts val="0"/>
              </a:spcBef>
              <a:spcAft>
                <a:spcPts val="0"/>
              </a:spcAft>
              <a:buClr>
                <a:schemeClr val="dk1"/>
              </a:buClr>
              <a:buSzPts val="1100"/>
              <a:buFont typeface="Arial"/>
              <a:buNone/>
            </a:pPr>
            <a:endParaRPr sz="1800" b="1">
              <a:solidFill>
                <a:schemeClr val="accent1"/>
              </a:solidFill>
              <a:latin typeface="Josefin Sans"/>
              <a:ea typeface="Josefin Sans"/>
              <a:cs typeface="Josefin Sans"/>
              <a:sym typeface="Josefin Sans"/>
            </a:endParaRPr>
          </a:p>
        </p:txBody>
      </p:sp>
      <p:cxnSp>
        <p:nvCxnSpPr>
          <p:cNvPr id="461" name="Google Shape;461;p48"/>
          <p:cNvCxnSpPr/>
          <p:nvPr/>
        </p:nvCxnSpPr>
        <p:spPr>
          <a:xfrm rot="10800000">
            <a:off x="6965551" y="1007194"/>
            <a:ext cx="203100" cy="0"/>
          </a:xfrm>
          <a:prstGeom prst="straightConnector1">
            <a:avLst/>
          </a:prstGeom>
          <a:noFill/>
          <a:ln w="38100" cap="flat" cmpd="sng">
            <a:solidFill>
              <a:schemeClr val="accent1"/>
            </a:solidFill>
            <a:prstDash val="solid"/>
            <a:round/>
            <a:headEnd type="none" w="med" len="med"/>
            <a:tailEnd type="none" w="med" len="med"/>
          </a:ln>
        </p:spPr>
      </p:cxnSp>
      <p:grpSp>
        <p:nvGrpSpPr>
          <p:cNvPr id="462" name="Google Shape;462;p48"/>
          <p:cNvGrpSpPr/>
          <p:nvPr/>
        </p:nvGrpSpPr>
        <p:grpSpPr>
          <a:xfrm>
            <a:off x="232766" y="3960700"/>
            <a:ext cx="1009500" cy="965850"/>
            <a:chOff x="7430391" y="3491750"/>
            <a:chExt cx="1009500" cy="965850"/>
          </a:xfrm>
        </p:grpSpPr>
        <p:sp>
          <p:nvSpPr>
            <p:cNvPr id="463" name="Google Shape;463;p48"/>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464" name="Google Shape;464;p48"/>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465" name="Google Shape;465;p48"/>
          <p:cNvSpPr txBox="1">
            <a:spLocks noGrp="1"/>
          </p:cNvSpPr>
          <p:nvPr>
            <p:ph type="title" idx="2"/>
          </p:nvPr>
        </p:nvSpPr>
        <p:spPr>
          <a:xfrm>
            <a:off x="8007325" y="4658475"/>
            <a:ext cx="963900" cy="278400"/>
          </a:xfrm>
          <a:prstGeom prst="rect">
            <a:avLst/>
          </a:prstGeom>
          <a:solidFill>
            <a:schemeClr val="lt1"/>
          </a:solidFill>
        </p:spPr>
        <p:txBody>
          <a:bodyPr spcFirstLastPara="1" wrap="square" lIns="91425" tIns="0" rIns="91425" bIns="0" anchor="b" anchorCtr="0">
            <a:noAutofit/>
          </a:bodyPr>
          <a:lstStyle/>
          <a:p>
            <a:pPr marL="0" lvl="0" indent="0" algn="l" rtl="0">
              <a:spcBef>
                <a:spcPts val="0"/>
              </a:spcBef>
              <a:spcAft>
                <a:spcPts val="0"/>
              </a:spcAft>
              <a:buNone/>
            </a:pPr>
            <a:r>
              <a:rPr lang="en"/>
              <a:t>Syed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1000"/>
                                        <p:tgtEl>
                                          <p:spTgt spid="447"/>
                                        </p:tgtEl>
                                      </p:cBhvr>
                                    </p:animEffect>
                                  </p:childTnLst>
                                </p:cTn>
                              </p:par>
                              <p:par>
                                <p:cTn id="8" presetID="10" presetClass="entr" presetSubtype="0" fill="hold" nodeType="withEffect">
                                  <p:stCondLst>
                                    <p:cond delay="0"/>
                                  </p:stCondLst>
                                  <p:childTnLst>
                                    <p:set>
                                      <p:cBhvr>
                                        <p:cTn id="9" dur="1" fill="hold">
                                          <p:stCondLst>
                                            <p:cond delay="0"/>
                                          </p:stCondLst>
                                        </p:cTn>
                                        <p:tgtEl>
                                          <p:spTgt spid="448"/>
                                        </p:tgtEl>
                                        <p:attrNameLst>
                                          <p:attrName>style.visibility</p:attrName>
                                        </p:attrNameLst>
                                      </p:cBhvr>
                                      <p:to>
                                        <p:strVal val="visible"/>
                                      </p:to>
                                    </p:set>
                                    <p:animEffect transition="in" filter="fade">
                                      <p:cBhvr>
                                        <p:cTn id="10" dur="1000"/>
                                        <p:tgtEl>
                                          <p:spTgt spid="448"/>
                                        </p:tgtEl>
                                      </p:cBhvr>
                                    </p:animEffect>
                                  </p:childTnLst>
                                </p:cTn>
                              </p:par>
                              <p:par>
                                <p:cTn id="11" presetID="10" presetClass="entr" presetSubtype="0" fill="hold" nodeType="withEffect">
                                  <p:stCondLst>
                                    <p:cond delay="0"/>
                                  </p:stCondLst>
                                  <p:childTnLst>
                                    <p:set>
                                      <p:cBhvr>
                                        <p:cTn id="12" dur="1" fill="hold">
                                          <p:stCondLst>
                                            <p:cond delay="0"/>
                                          </p:stCondLst>
                                        </p:cTn>
                                        <p:tgtEl>
                                          <p:spTgt spid="451"/>
                                        </p:tgtEl>
                                        <p:attrNameLst>
                                          <p:attrName>style.visibility</p:attrName>
                                        </p:attrNameLst>
                                      </p:cBhvr>
                                      <p:to>
                                        <p:strVal val="visible"/>
                                      </p:to>
                                    </p:set>
                                    <p:animEffect transition="in" filter="fade">
                                      <p:cBhvr>
                                        <p:cTn id="13" dur="1000"/>
                                        <p:tgtEl>
                                          <p:spTgt spid="451"/>
                                        </p:tgtEl>
                                      </p:cBhvr>
                                    </p:animEffect>
                                  </p:childTnLst>
                                </p:cTn>
                              </p:par>
                              <p:par>
                                <p:cTn id="14" presetID="10" presetClass="entr" presetSubtype="0" fill="hold" nodeType="withEffect">
                                  <p:stCondLst>
                                    <p:cond delay="0"/>
                                  </p:stCondLst>
                                  <p:childTnLst>
                                    <p:set>
                                      <p:cBhvr>
                                        <p:cTn id="15" dur="1" fill="hold">
                                          <p:stCondLst>
                                            <p:cond delay="0"/>
                                          </p:stCondLst>
                                        </p:cTn>
                                        <p:tgtEl>
                                          <p:spTgt spid="449"/>
                                        </p:tgtEl>
                                        <p:attrNameLst>
                                          <p:attrName>style.visibility</p:attrName>
                                        </p:attrNameLst>
                                      </p:cBhvr>
                                      <p:to>
                                        <p:strVal val="visible"/>
                                      </p:to>
                                    </p:set>
                                    <p:animEffect transition="in" filter="fade">
                                      <p:cBhvr>
                                        <p:cTn id="16" dur="1000"/>
                                        <p:tgtEl>
                                          <p:spTgt spid="4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30"/>
                                        </p:tgtEl>
                                        <p:attrNameLst>
                                          <p:attrName>style.visibility</p:attrName>
                                        </p:attrNameLst>
                                      </p:cBhvr>
                                      <p:to>
                                        <p:strVal val="visible"/>
                                      </p:to>
                                    </p:set>
                                    <p:animEffect transition="in" filter="fade">
                                      <p:cBhvr>
                                        <p:cTn id="21" dur="1000"/>
                                        <p:tgtEl>
                                          <p:spTgt spid="430"/>
                                        </p:tgtEl>
                                      </p:cBhvr>
                                    </p:animEffect>
                                  </p:childTnLst>
                                </p:cTn>
                              </p:par>
                              <p:par>
                                <p:cTn id="22" presetID="10" presetClass="entr" presetSubtype="0" fill="hold" nodeType="withEffect">
                                  <p:stCondLst>
                                    <p:cond delay="0"/>
                                  </p:stCondLst>
                                  <p:childTnLst>
                                    <p:set>
                                      <p:cBhvr>
                                        <p:cTn id="23" dur="1" fill="hold">
                                          <p:stCondLst>
                                            <p:cond delay="0"/>
                                          </p:stCondLst>
                                        </p:cTn>
                                        <p:tgtEl>
                                          <p:spTgt spid="431"/>
                                        </p:tgtEl>
                                        <p:attrNameLst>
                                          <p:attrName>style.visibility</p:attrName>
                                        </p:attrNameLst>
                                      </p:cBhvr>
                                      <p:to>
                                        <p:strVal val="visible"/>
                                      </p:to>
                                    </p:set>
                                    <p:animEffect transition="in" filter="fade">
                                      <p:cBhvr>
                                        <p:cTn id="24" dur="1000"/>
                                        <p:tgtEl>
                                          <p:spTgt spid="431"/>
                                        </p:tgtEl>
                                      </p:cBhvr>
                                    </p:animEffect>
                                  </p:childTnLst>
                                </p:cTn>
                              </p:par>
                              <p:par>
                                <p:cTn id="25" presetID="10" presetClass="entr" presetSubtype="0" fill="hold" nodeType="withEffect">
                                  <p:stCondLst>
                                    <p:cond delay="0"/>
                                  </p:stCondLst>
                                  <p:childTnLst>
                                    <p:set>
                                      <p:cBhvr>
                                        <p:cTn id="26" dur="1" fill="hold">
                                          <p:stCondLst>
                                            <p:cond delay="0"/>
                                          </p:stCondLst>
                                        </p:cTn>
                                        <p:tgtEl>
                                          <p:spTgt spid="456"/>
                                        </p:tgtEl>
                                        <p:attrNameLst>
                                          <p:attrName>style.visibility</p:attrName>
                                        </p:attrNameLst>
                                      </p:cBhvr>
                                      <p:to>
                                        <p:strVal val="visible"/>
                                      </p:to>
                                    </p:set>
                                    <p:animEffect transition="in" filter="fade">
                                      <p:cBhvr>
                                        <p:cTn id="27" dur="1000"/>
                                        <p:tgtEl>
                                          <p:spTgt spid="456"/>
                                        </p:tgtEl>
                                      </p:cBhvr>
                                    </p:animEffect>
                                  </p:childTnLst>
                                </p:cTn>
                              </p:par>
                              <p:par>
                                <p:cTn id="28" presetID="10" presetClass="entr" presetSubtype="0" fill="hold" nodeType="withEffect">
                                  <p:stCondLst>
                                    <p:cond delay="0"/>
                                  </p:stCondLst>
                                  <p:childTnLst>
                                    <p:set>
                                      <p:cBhvr>
                                        <p:cTn id="29" dur="1" fill="hold">
                                          <p:stCondLst>
                                            <p:cond delay="0"/>
                                          </p:stCondLst>
                                        </p:cTn>
                                        <p:tgtEl>
                                          <p:spTgt spid="455"/>
                                        </p:tgtEl>
                                        <p:attrNameLst>
                                          <p:attrName>style.visibility</p:attrName>
                                        </p:attrNameLst>
                                      </p:cBhvr>
                                      <p:to>
                                        <p:strVal val="visible"/>
                                      </p:to>
                                    </p:set>
                                    <p:animEffect transition="in" filter="fade">
                                      <p:cBhvr>
                                        <p:cTn id="30" dur="1000"/>
                                        <p:tgtEl>
                                          <p:spTgt spid="45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42"/>
                                        </p:tgtEl>
                                        <p:attrNameLst>
                                          <p:attrName>style.visibility</p:attrName>
                                        </p:attrNameLst>
                                      </p:cBhvr>
                                      <p:to>
                                        <p:strVal val="visible"/>
                                      </p:to>
                                    </p:set>
                                    <p:animEffect transition="in" filter="fade">
                                      <p:cBhvr>
                                        <p:cTn id="35" dur="1100"/>
                                        <p:tgtEl>
                                          <p:spTgt spid="442"/>
                                        </p:tgtEl>
                                      </p:cBhvr>
                                    </p:animEffect>
                                  </p:childTnLst>
                                </p:cTn>
                              </p:par>
                              <p:par>
                                <p:cTn id="36" presetID="10" presetClass="entr" presetSubtype="0" fill="hold" nodeType="withEffect">
                                  <p:stCondLst>
                                    <p:cond delay="0"/>
                                  </p:stCondLst>
                                  <p:childTnLst>
                                    <p:set>
                                      <p:cBhvr>
                                        <p:cTn id="37" dur="1" fill="hold">
                                          <p:stCondLst>
                                            <p:cond delay="0"/>
                                          </p:stCondLst>
                                        </p:cTn>
                                        <p:tgtEl>
                                          <p:spTgt spid="443"/>
                                        </p:tgtEl>
                                        <p:attrNameLst>
                                          <p:attrName>style.visibility</p:attrName>
                                        </p:attrNameLst>
                                      </p:cBhvr>
                                      <p:to>
                                        <p:strVal val="visible"/>
                                      </p:to>
                                    </p:set>
                                    <p:animEffect transition="in" filter="fade">
                                      <p:cBhvr>
                                        <p:cTn id="38" dur="1000"/>
                                        <p:tgtEl>
                                          <p:spTgt spid="443"/>
                                        </p:tgtEl>
                                      </p:cBhvr>
                                    </p:animEffect>
                                  </p:childTnLst>
                                </p:cTn>
                              </p:par>
                              <p:par>
                                <p:cTn id="39" presetID="10" presetClass="entr" presetSubtype="0" fill="hold" nodeType="withEffect">
                                  <p:stCondLst>
                                    <p:cond delay="0"/>
                                  </p:stCondLst>
                                  <p:childTnLst>
                                    <p:set>
                                      <p:cBhvr>
                                        <p:cTn id="40" dur="1" fill="hold">
                                          <p:stCondLst>
                                            <p:cond delay="0"/>
                                          </p:stCondLst>
                                        </p:cTn>
                                        <p:tgtEl>
                                          <p:spTgt spid="444"/>
                                        </p:tgtEl>
                                        <p:attrNameLst>
                                          <p:attrName>style.visibility</p:attrName>
                                        </p:attrNameLst>
                                      </p:cBhvr>
                                      <p:to>
                                        <p:strVal val="visible"/>
                                      </p:to>
                                    </p:set>
                                    <p:animEffect transition="in" filter="fade">
                                      <p:cBhvr>
                                        <p:cTn id="41" dur="1000"/>
                                        <p:tgtEl>
                                          <p:spTgt spid="444"/>
                                        </p:tgtEl>
                                      </p:cBhvr>
                                    </p:animEffect>
                                  </p:childTnLst>
                                </p:cTn>
                              </p:par>
                              <p:par>
                                <p:cTn id="42" presetID="10" presetClass="entr" presetSubtype="0" fill="hold" nodeType="withEffect">
                                  <p:stCondLst>
                                    <p:cond delay="0"/>
                                  </p:stCondLst>
                                  <p:childTnLst>
                                    <p:set>
                                      <p:cBhvr>
                                        <p:cTn id="43" dur="1" fill="hold">
                                          <p:stCondLst>
                                            <p:cond delay="0"/>
                                          </p:stCondLst>
                                        </p:cTn>
                                        <p:tgtEl>
                                          <p:spTgt spid="446"/>
                                        </p:tgtEl>
                                        <p:attrNameLst>
                                          <p:attrName>style.visibility</p:attrName>
                                        </p:attrNameLst>
                                      </p:cBhvr>
                                      <p:to>
                                        <p:strVal val="visible"/>
                                      </p:to>
                                    </p:set>
                                    <p:animEffect transition="in" filter="fade">
                                      <p:cBhvr>
                                        <p:cTn id="44" dur="1000"/>
                                        <p:tgtEl>
                                          <p:spTgt spid="44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34"/>
                                        </p:tgtEl>
                                        <p:attrNameLst>
                                          <p:attrName>style.visibility</p:attrName>
                                        </p:attrNameLst>
                                      </p:cBhvr>
                                      <p:to>
                                        <p:strVal val="visible"/>
                                      </p:to>
                                    </p:set>
                                    <p:animEffect transition="in" filter="fade">
                                      <p:cBhvr>
                                        <p:cTn id="49" dur="1000"/>
                                        <p:tgtEl>
                                          <p:spTgt spid="434"/>
                                        </p:tgtEl>
                                      </p:cBhvr>
                                    </p:animEffect>
                                  </p:childTnLst>
                                </p:cTn>
                              </p:par>
                              <p:par>
                                <p:cTn id="50" presetID="10" presetClass="entr" presetSubtype="0" fill="hold" nodeType="withEffect">
                                  <p:stCondLst>
                                    <p:cond delay="0"/>
                                  </p:stCondLst>
                                  <p:childTnLst>
                                    <p:set>
                                      <p:cBhvr>
                                        <p:cTn id="51" dur="1" fill="hold">
                                          <p:stCondLst>
                                            <p:cond delay="0"/>
                                          </p:stCondLst>
                                        </p:cTn>
                                        <p:tgtEl>
                                          <p:spTgt spid="453"/>
                                        </p:tgtEl>
                                        <p:attrNameLst>
                                          <p:attrName>style.visibility</p:attrName>
                                        </p:attrNameLst>
                                      </p:cBhvr>
                                      <p:to>
                                        <p:strVal val="visible"/>
                                      </p:to>
                                    </p:set>
                                    <p:animEffect transition="in" filter="fade">
                                      <p:cBhvr>
                                        <p:cTn id="52" dur="1000"/>
                                        <p:tgtEl>
                                          <p:spTgt spid="453"/>
                                        </p:tgtEl>
                                      </p:cBhvr>
                                    </p:animEffect>
                                  </p:childTnLst>
                                </p:cTn>
                              </p:par>
                              <p:par>
                                <p:cTn id="53" presetID="10" presetClass="entr" presetSubtype="0" fill="hold" nodeType="withEffect">
                                  <p:stCondLst>
                                    <p:cond delay="0"/>
                                  </p:stCondLst>
                                  <p:childTnLst>
                                    <p:set>
                                      <p:cBhvr>
                                        <p:cTn id="54" dur="1" fill="hold">
                                          <p:stCondLst>
                                            <p:cond delay="0"/>
                                          </p:stCondLst>
                                        </p:cTn>
                                        <p:tgtEl>
                                          <p:spTgt spid="454"/>
                                        </p:tgtEl>
                                        <p:attrNameLst>
                                          <p:attrName>style.visibility</p:attrName>
                                        </p:attrNameLst>
                                      </p:cBhvr>
                                      <p:to>
                                        <p:strVal val="visible"/>
                                      </p:to>
                                    </p:set>
                                    <p:animEffect transition="in" filter="fade">
                                      <p:cBhvr>
                                        <p:cTn id="55" dur="1000"/>
                                        <p:tgtEl>
                                          <p:spTgt spid="454"/>
                                        </p:tgtEl>
                                      </p:cBhvr>
                                    </p:animEffect>
                                  </p:childTnLst>
                                </p:cTn>
                              </p:par>
                              <p:par>
                                <p:cTn id="56" presetID="10" presetClass="entr" presetSubtype="0" fill="hold" nodeType="withEffect">
                                  <p:stCondLst>
                                    <p:cond delay="0"/>
                                  </p:stCondLst>
                                  <p:childTnLst>
                                    <p:set>
                                      <p:cBhvr>
                                        <p:cTn id="57" dur="1" fill="hold">
                                          <p:stCondLst>
                                            <p:cond delay="0"/>
                                          </p:stCondLst>
                                        </p:cTn>
                                        <p:tgtEl>
                                          <p:spTgt spid="433"/>
                                        </p:tgtEl>
                                        <p:attrNameLst>
                                          <p:attrName>style.visibility</p:attrName>
                                        </p:attrNameLst>
                                      </p:cBhvr>
                                      <p:to>
                                        <p:strVal val="visible"/>
                                      </p:to>
                                    </p:set>
                                    <p:animEffect transition="in" filter="fade">
                                      <p:cBhvr>
                                        <p:cTn id="58" dur="1000"/>
                                        <p:tgtEl>
                                          <p:spTgt spid="43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59"/>
                                        </p:tgtEl>
                                        <p:attrNameLst>
                                          <p:attrName>style.visibility</p:attrName>
                                        </p:attrNameLst>
                                      </p:cBhvr>
                                      <p:to>
                                        <p:strVal val="visible"/>
                                      </p:to>
                                    </p:set>
                                    <p:animEffect transition="in" filter="fade">
                                      <p:cBhvr>
                                        <p:cTn id="63" dur="1000"/>
                                        <p:tgtEl>
                                          <p:spTgt spid="459"/>
                                        </p:tgtEl>
                                      </p:cBhvr>
                                    </p:animEffect>
                                  </p:childTnLst>
                                </p:cTn>
                              </p:par>
                              <p:par>
                                <p:cTn id="64" presetID="10" presetClass="entr" presetSubtype="0" fill="hold" nodeType="withEffect">
                                  <p:stCondLst>
                                    <p:cond delay="0"/>
                                  </p:stCondLst>
                                  <p:childTnLst>
                                    <p:set>
                                      <p:cBhvr>
                                        <p:cTn id="65" dur="1" fill="hold">
                                          <p:stCondLst>
                                            <p:cond delay="0"/>
                                          </p:stCondLst>
                                        </p:cTn>
                                        <p:tgtEl>
                                          <p:spTgt spid="460"/>
                                        </p:tgtEl>
                                        <p:attrNameLst>
                                          <p:attrName>style.visibility</p:attrName>
                                        </p:attrNameLst>
                                      </p:cBhvr>
                                      <p:to>
                                        <p:strVal val="visible"/>
                                      </p:to>
                                    </p:set>
                                    <p:animEffect transition="in" filter="fade">
                                      <p:cBhvr>
                                        <p:cTn id="66" dur="1000"/>
                                        <p:tgtEl>
                                          <p:spTgt spid="460"/>
                                        </p:tgtEl>
                                      </p:cBhvr>
                                    </p:animEffect>
                                  </p:childTnLst>
                                </p:cTn>
                              </p:par>
                              <p:par>
                                <p:cTn id="67" presetID="10" presetClass="entr" presetSubtype="0" fill="hold" nodeType="withEffect">
                                  <p:stCondLst>
                                    <p:cond delay="0"/>
                                  </p:stCondLst>
                                  <p:childTnLst>
                                    <p:set>
                                      <p:cBhvr>
                                        <p:cTn id="68" dur="1" fill="hold">
                                          <p:stCondLst>
                                            <p:cond delay="0"/>
                                          </p:stCondLst>
                                        </p:cTn>
                                        <p:tgtEl>
                                          <p:spTgt spid="461"/>
                                        </p:tgtEl>
                                        <p:attrNameLst>
                                          <p:attrName>style.visibility</p:attrName>
                                        </p:attrNameLst>
                                      </p:cBhvr>
                                      <p:to>
                                        <p:strVal val="visible"/>
                                      </p:to>
                                    </p:set>
                                    <p:animEffect transition="in" filter="fade">
                                      <p:cBhvr>
                                        <p:cTn id="69" dur="1000"/>
                                        <p:tgtEl>
                                          <p:spTgt spid="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9"/>
          <p:cNvSpPr txBox="1">
            <a:spLocks noGrp="1"/>
          </p:cNvSpPr>
          <p:nvPr>
            <p:ph type="title" idx="6"/>
          </p:nvPr>
        </p:nvSpPr>
        <p:spPr>
          <a:xfrm>
            <a:off x="1470900" y="476534"/>
            <a:ext cx="620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Current Solutions</a:t>
            </a:r>
            <a:endParaRPr/>
          </a:p>
        </p:txBody>
      </p:sp>
      <p:sp>
        <p:nvSpPr>
          <p:cNvPr id="471" name="Google Shape;471;p49"/>
          <p:cNvSpPr txBox="1">
            <a:spLocks noGrp="1"/>
          </p:cNvSpPr>
          <p:nvPr>
            <p:ph type="subTitle" idx="3"/>
          </p:nvPr>
        </p:nvSpPr>
        <p:spPr>
          <a:xfrm>
            <a:off x="2892713" y="3393041"/>
            <a:ext cx="22635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Sift</a:t>
            </a:r>
            <a:endParaRPr/>
          </a:p>
        </p:txBody>
      </p:sp>
      <p:sp>
        <p:nvSpPr>
          <p:cNvPr id="472" name="Google Shape;472;p49"/>
          <p:cNvSpPr txBox="1">
            <a:spLocks noGrp="1"/>
          </p:cNvSpPr>
          <p:nvPr>
            <p:ph type="subTitle" idx="4"/>
          </p:nvPr>
        </p:nvSpPr>
        <p:spPr>
          <a:xfrm>
            <a:off x="5730863" y="3393041"/>
            <a:ext cx="22635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Carousell Protection</a:t>
            </a:r>
            <a:endParaRPr/>
          </a:p>
        </p:txBody>
      </p:sp>
      <p:cxnSp>
        <p:nvCxnSpPr>
          <p:cNvPr id="473" name="Google Shape;473;p49">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474" name="Google Shape;474;p49">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475" name="Google Shape;475;p49"/>
          <p:cNvCxnSpPr/>
          <p:nvPr/>
        </p:nvCxnSpPr>
        <p:spPr>
          <a:xfrm rot="10800000">
            <a:off x="2999263" y="3372750"/>
            <a:ext cx="312900" cy="0"/>
          </a:xfrm>
          <a:prstGeom prst="straightConnector1">
            <a:avLst/>
          </a:prstGeom>
          <a:noFill/>
          <a:ln w="76200" cap="flat" cmpd="sng">
            <a:solidFill>
              <a:schemeClr val="accent1"/>
            </a:solidFill>
            <a:prstDash val="solid"/>
            <a:round/>
            <a:headEnd type="none" w="med" len="med"/>
            <a:tailEnd type="none" w="med" len="med"/>
          </a:ln>
        </p:spPr>
      </p:cxnSp>
      <p:cxnSp>
        <p:nvCxnSpPr>
          <p:cNvPr id="476" name="Google Shape;476;p49"/>
          <p:cNvCxnSpPr/>
          <p:nvPr/>
        </p:nvCxnSpPr>
        <p:spPr>
          <a:xfrm rot="10800000">
            <a:off x="5837413" y="3372750"/>
            <a:ext cx="312900" cy="0"/>
          </a:xfrm>
          <a:prstGeom prst="straightConnector1">
            <a:avLst/>
          </a:prstGeom>
          <a:noFill/>
          <a:ln w="76200" cap="flat" cmpd="sng">
            <a:solidFill>
              <a:schemeClr val="accent1"/>
            </a:solidFill>
            <a:prstDash val="solid"/>
            <a:round/>
            <a:headEnd type="none" w="med" len="med"/>
            <a:tailEnd type="none" w="med" len="med"/>
          </a:ln>
        </p:spPr>
      </p:cxnSp>
      <p:grpSp>
        <p:nvGrpSpPr>
          <p:cNvPr id="477" name="Google Shape;477;p49"/>
          <p:cNvGrpSpPr/>
          <p:nvPr/>
        </p:nvGrpSpPr>
        <p:grpSpPr>
          <a:xfrm>
            <a:off x="232766" y="3960700"/>
            <a:ext cx="1009500" cy="965850"/>
            <a:chOff x="7430391" y="3491750"/>
            <a:chExt cx="1009500" cy="965850"/>
          </a:xfrm>
        </p:grpSpPr>
        <p:sp>
          <p:nvSpPr>
            <p:cNvPr id="478" name="Google Shape;478;p49"/>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479" name="Google Shape;479;p49"/>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480" name="Google Shape;480;p49"/>
          <p:cNvSpPr txBox="1">
            <a:spLocks noGrp="1"/>
          </p:cNvSpPr>
          <p:nvPr>
            <p:ph type="title" idx="5"/>
          </p:nvPr>
        </p:nvSpPr>
        <p:spPr>
          <a:xfrm>
            <a:off x="8007325" y="4658475"/>
            <a:ext cx="1086900" cy="278400"/>
          </a:xfrm>
          <a:prstGeom prst="rect">
            <a:avLst/>
          </a:prstGeom>
          <a:solidFill>
            <a:schemeClr val="lt1"/>
          </a:solidFill>
        </p:spPr>
        <p:txBody>
          <a:bodyPr spcFirstLastPara="1" wrap="square" lIns="91425" tIns="0" rIns="91425" bIns="0" anchor="b" anchorCtr="0">
            <a:noAutofit/>
          </a:bodyPr>
          <a:lstStyle/>
          <a:p>
            <a:pPr marL="0" lvl="0" indent="0" algn="l" rtl="0">
              <a:spcBef>
                <a:spcPts val="0"/>
              </a:spcBef>
              <a:spcAft>
                <a:spcPts val="0"/>
              </a:spcAft>
              <a:buNone/>
            </a:pPr>
            <a:r>
              <a:rPr lang="en"/>
              <a:t>Lenson</a:t>
            </a:r>
            <a:endParaRPr/>
          </a:p>
        </p:txBody>
      </p:sp>
      <p:pic>
        <p:nvPicPr>
          <p:cNvPr id="481" name="Google Shape;481;p49"/>
          <p:cNvPicPr preferRelativeResize="0"/>
          <p:nvPr/>
        </p:nvPicPr>
        <p:blipFill rotWithShape="1">
          <a:blip r:embed="rId4">
            <a:alphaModFix/>
          </a:blip>
          <a:srcRect b="24539"/>
          <a:stretch/>
        </p:blipFill>
        <p:spPr>
          <a:xfrm>
            <a:off x="4898175" y="1341102"/>
            <a:ext cx="2191400" cy="1653625"/>
          </a:xfrm>
          <a:prstGeom prst="rect">
            <a:avLst/>
          </a:prstGeom>
          <a:noFill/>
          <a:ln>
            <a:noFill/>
          </a:ln>
        </p:spPr>
      </p:pic>
      <p:pic>
        <p:nvPicPr>
          <p:cNvPr id="482" name="Google Shape;482;p49"/>
          <p:cNvPicPr preferRelativeResize="0"/>
          <p:nvPr/>
        </p:nvPicPr>
        <p:blipFill>
          <a:blip r:embed="rId5">
            <a:alphaModFix/>
          </a:blip>
          <a:stretch>
            <a:fillRect/>
          </a:stretch>
        </p:blipFill>
        <p:spPr>
          <a:xfrm>
            <a:off x="1901130" y="1994451"/>
            <a:ext cx="2509183" cy="57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0"/>
          <p:cNvSpPr txBox="1">
            <a:spLocks noGrp="1"/>
          </p:cNvSpPr>
          <p:nvPr>
            <p:ph type="subTitle" idx="1"/>
          </p:nvPr>
        </p:nvSpPr>
        <p:spPr>
          <a:xfrm>
            <a:off x="879950" y="2645075"/>
            <a:ext cx="3735300" cy="5127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1600"/>
              <a:t>Effective in detecting fraudulent listings and sellers</a:t>
            </a:r>
            <a:endParaRPr sz="1600"/>
          </a:p>
        </p:txBody>
      </p:sp>
      <p:sp>
        <p:nvSpPr>
          <p:cNvPr id="488" name="Google Shape;488;p50"/>
          <p:cNvSpPr/>
          <p:nvPr/>
        </p:nvSpPr>
        <p:spPr>
          <a:xfrm>
            <a:off x="5138325" y="529775"/>
            <a:ext cx="3190500" cy="4743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cxnSp>
        <p:nvCxnSpPr>
          <p:cNvPr id="489" name="Google Shape;489;p50">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490" name="Google Shape;490;p50">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491" name="Google Shape;491;p50"/>
          <p:cNvCxnSpPr/>
          <p:nvPr/>
        </p:nvCxnSpPr>
        <p:spPr>
          <a:xfrm rot="10800000">
            <a:off x="1064658" y="915190"/>
            <a:ext cx="312900" cy="0"/>
          </a:xfrm>
          <a:prstGeom prst="straightConnector1">
            <a:avLst/>
          </a:prstGeom>
          <a:noFill/>
          <a:ln w="76200" cap="flat" cmpd="sng">
            <a:solidFill>
              <a:schemeClr val="accent1"/>
            </a:solidFill>
            <a:prstDash val="solid"/>
            <a:round/>
            <a:headEnd type="none" w="med" len="med"/>
            <a:tailEnd type="none" w="med" len="med"/>
          </a:ln>
        </p:spPr>
      </p:cxnSp>
      <p:grpSp>
        <p:nvGrpSpPr>
          <p:cNvPr id="492" name="Google Shape;492;p50"/>
          <p:cNvGrpSpPr/>
          <p:nvPr/>
        </p:nvGrpSpPr>
        <p:grpSpPr>
          <a:xfrm>
            <a:off x="232766" y="3960700"/>
            <a:ext cx="1009500" cy="965850"/>
            <a:chOff x="7430391" y="3491750"/>
            <a:chExt cx="1009500" cy="965850"/>
          </a:xfrm>
        </p:grpSpPr>
        <p:sp>
          <p:nvSpPr>
            <p:cNvPr id="493" name="Google Shape;493;p50"/>
            <p:cNvSpPr txBox="1"/>
            <p:nvPr/>
          </p:nvSpPr>
          <p:spPr>
            <a:xfrm>
              <a:off x="7430391" y="4081100"/>
              <a:ext cx="1009500"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Josefin Sans Medium"/>
                  <a:ea typeface="Josefin Sans Medium"/>
                  <a:cs typeface="Josefin Sans Medium"/>
                  <a:sym typeface="Josefin Sans Medium"/>
                </a:rPr>
                <a:t>Carousell</a:t>
              </a:r>
              <a:endParaRPr sz="11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494" name="Google Shape;494;p50"/>
            <p:cNvPicPr preferRelativeResize="0"/>
            <p:nvPr/>
          </p:nvPicPr>
          <p:blipFill rotWithShape="1">
            <a:blip r:embed="rId3">
              <a:alphaModFix/>
            </a:blip>
            <a:srcRect l="23331" t="19663" r="22748" b="20589"/>
            <a:stretch/>
          </p:blipFill>
          <p:spPr>
            <a:xfrm>
              <a:off x="7669212" y="3491750"/>
              <a:ext cx="531875" cy="589350"/>
            </a:xfrm>
            <a:prstGeom prst="rect">
              <a:avLst/>
            </a:prstGeom>
            <a:noFill/>
            <a:ln>
              <a:noFill/>
            </a:ln>
          </p:spPr>
        </p:pic>
      </p:grpSp>
      <p:sp>
        <p:nvSpPr>
          <p:cNvPr id="495" name="Google Shape;495;p50"/>
          <p:cNvSpPr txBox="1">
            <a:spLocks noGrp="1"/>
          </p:cNvSpPr>
          <p:nvPr>
            <p:ph type="title" idx="3"/>
          </p:nvPr>
        </p:nvSpPr>
        <p:spPr>
          <a:xfrm>
            <a:off x="8007325" y="4658475"/>
            <a:ext cx="1086900" cy="278400"/>
          </a:xfrm>
          <a:prstGeom prst="rect">
            <a:avLst/>
          </a:prstGeom>
          <a:solidFill>
            <a:schemeClr val="lt1"/>
          </a:solidFill>
        </p:spPr>
        <p:txBody>
          <a:bodyPr spcFirstLastPara="1" wrap="square" lIns="91425" tIns="0" rIns="91425" bIns="0" anchor="b" anchorCtr="0">
            <a:noAutofit/>
          </a:bodyPr>
          <a:lstStyle/>
          <a:p>
            <a:pPr marL="0" lvl="0" indent="0" algn="l" rtl="0">
              <a:spcBef>
                <a:spcPts val="0"/>
              </a:spcBef>
              <a:spcAft>
                <a:spcPts val="0"/>
              </a:spcAft>
              <a:buNone/>
            </a:pPr>
            <a:r>
              <a:rPr lang="en"/>
              <a:t>Lenson</a:t>
            </a:r>
            <a:endParaRPr/>
          </a:p>
        </p:txBody>
      </p:sp>
      <p:pic>
        <p:nvPicPr>
          <p:cNvPr id="496" name="Google Shape;496;p50"/>
          <p:cNvPicPr preferRelativeResize="0"/>
          <p:nvPr/>
        </p:nvPicPr>
        <p:blipFill>
          <a:blip r:embed="rId4">
            <a:alphaModFix/>
          </a:blip>
          <a:stretch>
            <a:fillRect/>
          </a:stretch>
        </p:blipFill>
        <p:spPr>
          <a:xfrm>
            <a:off x="879950" y="286129"/>
            <a:ext cx="2263500" cy="516613"/>
          </a:xfrm>
          <a:prstGeom prst="rect">
            <a:avLst/>
          </a:prstGeom>
          <a:noFill/>
          <a:ln>
            <a:noFill/>
          </a:ln>
        </p:spPr>
      </p:pic>
      <p:sp>
        <p:nvSpPr>
          <p:cNvPr id="497" name="Google Shape;497;p50"/>
          <p:cNvSpPr txBox="1">
            <a:spLocks noGrp="1"/>
          </p:cNvSpPr>
          <p:nvPr>
            <p:ph type="title" idx="4294967295"/>
          </p:nvPr>
        </p:nvSpPr>
        <p:spPr>
          <a:xfrm>
            <a:off x="911575" y="3151475"/>
            <a:ext cx="2940900" cy="927000"/>
          </a:xfrm>
          <a:prstGeom prst="rect">
            <a:avLst/>
          </a:prstGeom>
          <a:ln>
            <a:noFill/>
          </a:ln>
        </p:spPr>
        <p:txBody>
          <a:bodyPr spcFirstLastPara="1" wrap="square" lIns="91425" tIns="79200" rIns="91425" bIns="91425" anchor="t" anchorCtr="0">
            <a:noAutofit/>
          </a:bodyPr>
          <a:lstStyle/>
          <a:p>
            <a:pPr marL="0" lvl="0" indent="0" algn="l" rtl="0">
              <a:spcBef>
                <a:spcPts val="0"/>
              </a:spcBef>
              <a:spcAft>
                <a:spcPts val="0"/>
              </a:spcAft>
              <a:buNone/>
            </a:pPr>
            <a:r>
              <a:rPr lang="en" sz="1800"/>
              <a:t>Savings    </a:t>
            </a:r>
            <a:r>
              <a:rPr lang="en" sz="1800">
                <a:solidFill>
                  <a:srgbClr val="FD0000"/>
                </a:solidFill>
              </a:rPr>
              <a:t>$350,000</a:t>
            </a:r>
            <a:endParaRPr sz="1800">
              <a:solidFill>
                <a:srgbClr val="FD0000"/>
              </a:solidFill>
            </a:endParaRPr>
          </a:p>
          <a:p>
            <a:pPr marL="0" lvl="0" indent="0" algn="l" rtl="0">
              <a:spcBef>
                <a:spcPts val="0"/>
              </a:spcBef>
              <a:spcAft>
                <a:spcPts val="0"/>
              </a:spcAft>
              <a:buNone/>
            </a:pPr>
            <a:r>
              <a:rPr lang="en" sz="1800"/>
              <a:t>ROI          </a:t>
            </a:r>
            <a:r>
              <a:rPr lang="en" sz="1800">
                <a:solidFill>
                  <a:srgbClr val="FD0000"/>
                </a:solidFill>
              </a:rPr>
              <a:t>2X </a:t>
            </a:r>
            <a:r>
              <a:rPr lang="en" sz="1800"/>
              <a:t>	</a:t>
            </a:r>
            <a:endParaRPr sz="1800"/>
          </a:p>
        </p:txBody>
      </p:sp>
      <p:pic>
        <p:nvPicPr>
          <p:cNvPr id="498" name="Google Shape;498;p50"/>
          <p:cNvPicPr preferRelativeResize="0"/>
          <p:nvPr/>
        </p:nvPicPr>
        <p:blipFill>
          <a:blip r:embed="rId5">
            <a:alphaModFix/>
          </a:blip>
          <a:stretch>
            <a:fillRect/>
          </a:stretch>
        </p:blipFill>
        <p:spPr>
          <a:xfrm>
            <a:off x="5377725" y="398285"/>
            <a:ext cx="3190500" cy="3989466"/>
          </a:xfrm>
          <a:prstGeom prst="rect">
            <a:avLst/>
          </a:prstGeom>
          <a:noFill/>
          <a:ln>
            <a:noFill/>
          </a:ln>
        </p:spPr>
      </p:pic>
      <p:sp>
        <p:nvSpPr>
          <p:cNvPr id="499" name="Google Shape;499;p50"/>
          <p:cNvSpPr txBox="1">
            <a:spLocks noGrp="1"/>
          </p:cNvSpPr>
          <p:nvPr>
            <p:ph type="title" idx="4294967295"/>
          </p:nvPr>
        </p:nvSpPr>
        <p:spPr>
          <a:xfrm rot="-1231622">
            <a:off x="6276314" y="2540237"/>
            <a:ext cx="1525456" cy="413518"/>
          </a:xfrm>
          <a:prstGeom prst="rect">
            <a:avLst/>
          </a:prstGeom>
          <a:solidFill>
            <a:schemeClr val="accent1"/>
          </a:solidFill>
          <a:ln>
            <a:noFill/>
          </a:ln>
        </p:spPr>
        <p:txBody>
          <a:bodyPr spcFirstLastPara="1" wrap="square" lIns="91425" tIns="79200" rIns="91425" bIns="91425" anchor="ctr" anchorCtr="0">
            <a:noAutofit/>
          </a:bodyPr>
          <a:lstStyle/>
          <a:p>
            <a:pPr marL="0" lvl="0" indent="0" algn="ctr" rtl="0">
              <a:spcBef>
                <a:spcPts val="0"/>
              </a:spcBef>
              <a:spcAft>
                <a:spcPts val="0"/>
              </a:spcAft>
              <a:buNone/>
            </a:pPr>
            <a:r>
              <a:rPr lang="en" sz="2000">
                <a:solidFill>
                  <a:schemeClr val="lt1"/>
                </a:solidFill>
              </a:rPr>
              <a:t>Fraudulent</a:t>
            </a:r>
            <a:endParaRPr sz="2000">
              <a:solidFill>
                <a:schemeClr val="lt1"/>
              </a:solidFill>
            </a:endParaRPr>
          </a:p>
        </p:txBody>
      </p:sp>
      <p:sp>
        <p:nvSpPr>
          <p:cNvPr id="500" name="Google Shape;500;p50"/>
          <p:cNvSpPr txBox="1">
            <a:spLocks noGrp="1"/>
          </p:cNvSpPr>
          <p:nvPr>
            <p:ph type="subTitle" idx="1"/>
          </p:nvPr>
        </p:nvSpPr>
        <p:spPr>
          <a:xfrm>
            <a:off x="879950" y="1160550"/>
            <a:ext cx="3735300" cy="321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How it works:</a:t>
            </a:r>
            <a:endParaRPr/>
          </a:p>
        </p:txBody>
      </p:sp>
      <p:sp>
        <p:nvSpPr>
          <p:cNvPr id="501" name="Google Shape;501;p50"/>
          <p:cNvSpPr txBox="1">
            <a:spLocks noGrp="1"/>
          </p:cNvSpPr>
          <p:nvPr>
            <p:ph type="subTitle" idx="1"/>
          </p:nvPr>
        </p:nvSpPr>
        <p:spPr>
          <a:xfrm>
            <a:off x="759850" y="1520550"/>
            <a:ext cx="3735300" cy="749700"/>
          </a:xfrm>
          <a:prstGeom prst="rect">
            <a:avLst/>
          </a:prstGeom>
        </p:spPr>
        <p:txBody>
          <a:bodyPr spcFirstLastPara="1" wrap="square" lIns="91425" tIns="0" rIns="91425" bIns="91425" anchor="t" anchorCtr="0">
            <a:noAutofit/>
          </a:bodyPr>
          <a:lstStyle/>
          <a:p>
            <a:pPr marL="457200" lvl="0" indent="-330200" algn="l" rtl="0">
              <a:spcBef>
                <a:spcPts val="0"/>
              </a:spcBef>
              <a:spcAft>
                <a:spcPts val="0"/>
              </a:spcAft>
              <a:buSzPts val="1600"/>
              <a:buChar char="-"/>
            </a:pPr>
            <a:r>
              <a:rPr lang="en" sz="1400"/>
              <a:t>Assigns risk score</a:t>
            </a:r>
            <a:endParaRPr sz="1400"/>
          </a:p>
          <a:p>
            <a:pPr marL="457200" lvl="0" indent="-330200" algn="l" rtl="0">
              <a:spcBef>
                <a:spcPts val="0"/>
              </a:spcBef>
              <a:spcAft>
                <a:spcPts val="0"/>
              </a:spcAft>
              <a:buSzPts val="1600"/>
              <a:buChar char="-"/>
            </a:pPr>
            <a:r>
              <a:rPr lang="en" sz="1400"/>
              <a:t>Ban sellers who exceed specified risk score</a:t>
            </a:r>
            <a:endParaRPr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acari Company Profile by Slidesgo">
  <a:themeElements>
    <a:clrScheme name="Simple Light">
      <a:dk1>
        <a:srgbClr val="000000"/>
      </a:dk1>
      <a:lt1>
        <a:srgbClr val="FFFFFF"/>
      </a:lt1>
      <a:dk2>
        <a:srgbClr val="595959"/>
      </a:dk2>
      <a:lt2>
        <a:srgbClr val="D9D9D9"/>
      </a:lt2>
      <a:accent1>
        <a:srgbClr val="FD0000"/>
      </a:accent1>
      <a:accent2>
        <a:srgbClr val="F5F5F5"/>
      </a:accent2>
      <a:accent3>
        <a:srgbClr val="BBBBBB"/>
      </a:accent3>
      <a:accent4>
        <a:srgbClr val="000000"/>
      </a:accent4>
      <a:accent5>
        <a:srgbClr val="FD0000"/>
      </a:accent5>
      <a:accent6>
        <a:srgbClr val="FF8D8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4241</Words>
  <Application>Microsoft Office PowerPoint</Application>
  <PresentationFormat>On-screen Show (16:9)</PresentationFormat>
  <Paragraphs>530</Paragraphs>
  <Slides>48</Slides>
  <Notes>48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48</vt:i4>
      </vt:variant>
    </vt:vector>
  </HeadingPairs>
  <TitlesOfParts>
    <vt:vector size="61" baseType="lpstr">
      <vt:lpstr>Josefin Sans Light</vt:lpstr>
      <vt:lpstr>Fira Sans Extra Condensed Medium</vt:lpstr>
      <vt:lpstr>Arial</vt:lpstr>
      <vt:lpstr>Trebuchet MS</vt:lpstr>
      <vt:lpstr>Josefin Sans Medium</vt:lpstr>
      <vt:lpstr>Times New Roman</vt:lpstr>
      <vt:lpstr>Roboto Condensed Light</vt:lpstr>
      <vt:lpstr>Josefin Sans SemiBold</vt:lpstr>
      <vt:lpstr>Calibri</vt:lpstr>
      <vt:lpstr>Dela Gothic One</vt:lpstr>
      <vt:lpstr>Josefin Sans ExtraLight</vt:lpstr>
      <vt:lpstr>Josefin Sans</vt:lpstr>
      <vt:lpstr>Macari Company Profile by Slidesgo</vt:lpstr>
      <vt:lpstr>Reducing Phishing Scams on Carousell</vt:lpstr>
      <vt:lpstr>01</vt:lpstr>
      <vt:lpstr>114%</vt:lpstr>
      <vt:lpstr>Background</vt:lpstr>
      <vt:lpstr>Business Problem</vt:lpstr>
      <vt:lpstr>Objective</vt:lpstr>
      <vt:lpstr>Business Outcome</vt:lpstr>
      <vt:lpstr>Current Solutions</vt:lpstr>
      <vt:lpstr>Lenson</vt:lpstr>
      <vt:lpstr>Limitations of Sift</vt:lpstr>
      <vt:lpstr>Carousell Protection</vt:lpstr>
      <vt:lpstr>Limitations of Carousell Protection</vt:lpstr>
      <vt:lpstr>Proposed Solution</vt:lpstr>
      <vt:lpstr>Overview</vt:lpstr>
      <vt:lpstr>Analytics Pipeline (Overview)</vt:lpstr>
      <vt:lpstr>Analytics Pipeline (Overview)</vt:lpstr>
      <vt:lpstr>Overview</vt:lpstr>
      <vt:lpstr>Models Required</vt:lpstr>
      <vt:lpstr>03</vt:lpstr>
      <vt:lpstr>Data Cleaning and Balancing</vt:lpstr>
      <vt:lpstr>Data Cleaning and Balancing</vt:lpstr>
      <vt:lpstr>Model Development</vt:lpstr>
      <vt:lpstr>Model Development</vt:lpstr>
      <vt:lpstr>Model Development</vt:lpstr>
      <vt:lpstr>Model Development</vt:lpstr>
      <vt:lpstr>Evaluation of Models</vt:lpstr>
      <vt:lpstr>Key Insights</vt:lpstr>
      <vt:lpstr>Recommendation &amp; Dashboard</vt:lpstr>
      <vt:lpstr>Proposed Solution</vt:lpstr>
      <vt:lpstr>Auto User Suspension and Warning</vt:lpstr>
      <vt:lpstr>Auto User Suspension and Warning</vt:lpstr>
      <vt:lpstr>Admin Dashboard</vt:lpstr>
      <vt:lpstr>Admin Dashboard</vt:lpstr>
      <vt:lpstr>Benefits of Proposed Solution</vt:lpstr>
      <vt:lpstr>Feasibility</vt:lpstr>
      <vt:lpstr>Feasibility</vt:lpstr>
      <vt:lpstr>Limitations</vt:lpstr>
      <vt:lpstr>Solutions to Further Reduce Carousell Phishing Rates </vt:lpstr>
      <vt:lpstr>Tay Wei Ming</vt:lpstr>
      <vt:lpstr>Tay Wei Ming</vt:lpstr>
      <vt:lpstr>Tay Wei Ming</vt:lpstr>
      <vt:lpstr>Conclusion</vt:lpstr>
      <vt:lpstr>PowerPoint Presentation</vt:lpstr>
      <vt:lpstr>Thank you</vt:lpstr>
      <vt:lpstr>Appendix</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Reducing Phishing Scams on Carousell</dc:title>
  <cp:lastModifiedBy>#LIM SHAO ZHE LENSON#</cp:lastModifiedBy>
  <cp:revision>3</cp:revision>
  <dcterms:modified xsi:type="dcterms:W3CDTF">2023-04-02T13:47:09Z</dcterms:modified>
</cp:coreProperties>
</file>